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8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349" r:id="rId3"/>
    <p:sldId id="348" r:id="rId4"/>
    <p:sldId id="350" r:id="rId5"/>
    <p:sldId id="291" r:id="rId6"/>
    <p:sldId id="267" r:id="rId7"/>
    <p:sldId id="266" r:id="rId8"/>
    <p:sldId id="28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339" r:id="rId26"/>
    <p:sldId id="340" r:id="rId27"/>
    <p:sldId id="347" r:id="rId28"/>
    <p:sldId id="341" r:id="rId29"/>
    <p:sldId id="342" r:id="rId30"/>
    <p:sldId id="343" r:id="rId31"/>
    <p:sldId id="344" r:id="rId32"/>
    <p:sldId id="345" r:id="rId33"/>
    <p:sldId id="289" r:id="rId34"/>
    <p:sldId id="285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36" r:id="rId45"/>
    <p:sldId id="292" r:id="rId46"/>
    <p:sldId id="305" r:id="rId47"/>
    <p:sldId id="306" r:id="rId48"/>
    <p:sldId id="313" r:id="rId49"/>
    <p:sldId id="314" r:id="rId50"/>
    <p:sldId id="315" r:id="rId51"/>
    <p:sldId id="316" r:id="rId52"/>
    <p:sldId id="317" r:id="rId53"/>
    <p:sldId id="318" r:id="rId54"/>
    <p:sldId id="335" r:id="rId55"/>
    <p:sldId id="282" r:id="rId56"/>
    <p:sldId id="273" r:id="rId57"/>
    <p:sldId id="288" r:id="rId58"/>
    <p:sldId id="277" r:id="rId59"/>
    <p:sldId id="278" r:id="rId60"/>
    <p:sldId id="279" r:id="rId61"/>
    <p:sldId id="280" r:id="rId62"/>
    <p:sldId id="281" r:id="rId63"/>
    <p:sldId id="286" r:id="rId64"/>
    <p:sldId id="301" r:id="rId65"/>
    <p:sldId id="28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4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chin\Documents\Work\Talks\cdf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48633879781421"/>
          <c:y val="0.1095890410958904"/>
          <c:w val="0.83333333333333337"/>
          <c:h val="0.72146118721461183"/>
        </c:manualLayout>
      </c:layout>
      <c:scatterChart>
        <c:scatterStyle val="smoothMarker"/>
        <c:varyColors val="0"/>
        <c:ser>
          <c:idx val="0"/>
          <c:order val="0"/>
          <c:spPr>
            <a:ln w="73085">
              <a:solidFill>
                <a:srgbClr val="99CCFF"/>
              </a:solidFill>
              <a:prstDash val="solid"/>
            </a:ln>
          </c:spPr>
          <c:marker>
            <c:symbol val="none"/>
          </c:marker>
          <c:xVal>
            <c:numRef>
              <c:f>Sheet1!$B$1:$B$186</c:f>
              <c:numCache>
                <c:formatCode>General</c:formatCode>
                <c:ptCount val="186"/>
                <c:pt idx="0">
                  <c:v>3.0599999999999898</c:v>
                </c:pt>
                <c:pt idx="1">
                  <c:v>3.06</c:v>
                </c:pt>
                <c:pt idx="2">
                  <c:v>3.46</c:v>
                </c:pt>
                <c:pt idx="3">
                  <c:v>4.50999999999999</c:v>
                </c:pt>
                <c:pt idx="4">
                  <c:v>4.6399999999999899</c:v>
                </c:pt>
                <c:pt idx="5">
                  <c:v>4.71</c:v>
                </c:pt>
                <c:pt idx="6">
                  <c:v>5.16</c:v>
                </c:pt>
                <c:pt idx="7">
                  <c:v>5.58</c:v>
                </c:pt>
                <c:pt idx="8">
                  <c:v>6.53</c:v>
                </c:pt>
                <c:pt idx="9">
                  <c:v>7.15</c:v>
                </c:pt>
                <c:pt idx="10">
                  <c:v>8.6899999999999906</c:v>
                </c:pt>
                <c:pt idx="11">
                  <c:v>8.7200000000000006</c:v>
                </c:pt>
                <c:pt idx="12">
                  <c:v>8.8599999999999905</c:v>
                </c:pt>
                <c:pt idx="13">
                  <c:v>9.0299999999999905</c:v>
                </c:pt>
                <c:pt idx="14">
                  <c:v>9.5899999999999892</c:v>
                </c:pt>
                <c:pt idx="15">
                  <c:v>10.5399999999999</c:v>
                </c:pt>
                <c:pt idx="16">
                  <c:v>10.56</c:v>
                </c:pt>
                <c:pt idx="17">
                  <c:v>10.7799999999999</c:v>
                </c:pt>
                <c:pt idx="18">
                  <c:v>11.46</c:v>
                </c:pt>
                <c:pt idx="19">
                  <c:v>12.32</c:v>
                </c:pt>
                <c:pt idx="20">
                  <c:v>13.21</c:v>
                </c:pt>
                <c:pt idx="21">
                  <c:v>13.49</c:v>
                </c:pt>
                <c:pt idx="22">
                  <c:v>14.89</c:v>
                </c:pt>
                <c:pt idx="23">
                  <c:v>15.1999999999999</c:v>
                </c:pt>
                <c:pt idx="24">
                  <c:v>15.21</c:v>
                </c:pt>
                <c:pt idx="25">
                  <c:v>15.69</c:v>
                </c:pt>
                <c:pt idx="26">
                  <c:v>16.03</c:v>
                </c:pt>
                <c:pt idx="27">
                  <c:v>16.53</c:v>
                </c:pt>
                <c:pt idx="28">
                  <c:v>16.809999999999899</c:v>
                </c:pt>
                <c:pt idx="29">
                  <c:v>17.46</c:v>
                </c:pt>
                <c:pt idx="30">
                  <c:v>17.64</c:v>
                </c:pt>
                <c:pt idx="31">
                  <c:v>17.920000000000002</c:v>
                </c:pt>
                <c:pt idx="32">
                  <c:v>18.6099999999999</c:v>
                </c:pt>
                <c:pt idx="33">
                  <c:v>19.07</c:v>
                </c:pt>
                <c:pt idx="34">
                  <c:v>19.489999999999899</c:v>
                </c:pt>
                <c:pt idx="35">
                  <c:v>19.75</c:v>
                </c:pt>
                <c:pt idx="36">
                  <c:v>19.78</c:v>
                </c:pt>
                <c:pt idx="37">
                  <c:v>19.84</c:v>
                </c:pt>
                <c:pt idx="38">
                  <c:v>20.649999999999899</c:v>
                </c:pt>
                <c:pt idx="39">
                  <c:v>21.3</c:v>
                </c:pt>
                <c:pt idx="40">
                  <c:v>21.3599999999999</c:v>
                </c:pt>
                <c:pt idx="41">
                  <c:v>22.01</c:v>
                </c:pt>
                <c:pt idx="42">
                  <c:v>22.28</c:v>
                </c:pt>
                <c:pt idx="43">
                  <c:v>22.85</c:v>
                </c:pt>
                <c:pt idx="44">
                  <c:v>23.079999999999899</c:v>
                </c:pt>
                <c:pt idx="45">
                  <c:v>23.46</c:v>
                </c:pt>
                <c:pt idx="46">
                  <c:v>23.5399999999999</c:v>
                </c:pt>
                <c:pt idx="47">
                  <c:v>24.39</c:v>
                </c:pt>
                <c:pt idx="48">
                  <c:v>25.07</c:v>
                </c:pt>
                <c:pt idx="49">
                  <c:v>25.16</c:v>
                </c:pt>
                <c:pt idx="50">
                  <c:v>25.91</c:v>
                </c:pt>
                <c:pt idx="51">
                  <c:v>26.09</c:v>
                </c:pt>
                <c:pt idx="52">
                  <c:v>26.28</c:v>
                </c:pt>
                <c:pt idx="53">
                  <c:v>26.66</c:v>
                </c:pt>
                <c:pt idx="54">
                  <c:v>26.8</c:v>
                </c:pt>
                <c:pt idx="55">
                  <c:v>27.23</c:v>
                </c:pt>
                <c:pt idx="56">
                  <c:v>27.3799999999999</c:v>
                </c:pt>
                <c:pt idx="57">
                  <c:v>28.14</c:v>
                </c:pt>
                <c:pt idx="58">
                  <c:v>28.43</c:v>
                </c:pt>
                <c:pt idx="59">
                  <c:v>28.899999999999899</c:v>
                </c:pt>
                <c:pt idx="60">
                  <c:v>29.14</c:v>
                </c:pt>
                <c:pt idx="61">
                  <c:v>29.19</c:v>
                </c:pt>
                <c:pt idx="62">
                  <c:v>30.09</c:v>
                </c:pt>
                <c:pt idx="63">
                  <c:v>30.46</c:v>
                </c:pt>
                <c:pt idx="64">
                  <c:v>30.579999999999899</c:v>
                </c:pt>
                <c:pt idx="65">
                  <c:v>30.989999999999899</c:v>
                </c:pt>
                <c:pt idx="66">
                  <c:v>31.239999999999899</c:v>
                </c:pt>
                <c:pt idx="67">
                  <c:v>31.57</c:v>
                </c:pt>
                <c:pt idx="68">
                  <c:v>31.69</c:v>
                </c:pt>
                <c:pt idx="69">
                  <c:v>31.84</c:v>
                </c:pt>
                <c:pt idx="70">
                  <c:v>32.119999999999898</c:v>
                </c:pt>
                <c:pt idx="71">
                  <c:v>32.259999999999899</c:v>
                </c:pt>
                <c:pt idx="72">
                  <c:v>33.229999999999897</c:v>
                </c:pt>
                <c:pt idx="73">
                  <c:v>34.340000000000003</c:v>
                </c:pt>
                <c:pt idx="74">
                  <c:v>34.82</c:v>
                </c:pt>
                <c:pt idx="75">
                  <c:v>35.079999999999899</c:v>
                </c:pt>
                <c:pt idx="76">
                  <c:v>35.380000000000003</c:v>
                </c:pt>
                <c:pt idx="77">
                  <c:v>35.93</c:v>
                </c:pt>
                <c:pt idx="78">
                  <c:v>36.1</c:v>
                </c:pt>
                <c:pt idx="79">
                  <c:v>36.43</c:v>
                </c:pt>
                <c:pt idx="80">
                  <c:v>36.5</c:v>
                </c:pt>
                <c:pt idx="81">
                  <c:v>37.68</c:v>
                </c:pt>
                <c:pt idx="82">
                  <c:v>37.729999999999897</c:v>
                </c:pt>
                <c:pt idx="83">
                  <c:v>37.799999999999898</c:v>
                </c:pt>
                <c:pt idx="84">
                  <c:v>37.950000000000003</c:v>
                </c:pt>
                <c:pt idx="85">
                  <c:v>38.39</c:v>
                </c:pt>
                <c:pt idx="86">
                  <c:v>38.43</c:v>
                </c:pt>
                <c:pt idx="87">
                  <c:v>38.81</c:v>
                </c:pt>
                <c:pt idx="88">
                  <c:v>39.42</c:v>
                </c:pt>
                <c:pt idx="89">
                  <c:v>39.96</c:v>
                </c:pt>
                <c:pt idx="90">
                  <c:v>40.06</c:v>
                </c:pt>
                <c:pt idx="91">
                  <c:v>40.079999999999899</c:v>
                </c:pt>
                <c:pt idx="92">
                  <c:v>40.6099999999999</c:v>
                </c:pt>
                <c:pt idx="93">
                  <c:v>40.74</c:v>
                </c:pt>
                <c:pt idx="94">
                  <c:v>40.759999999999899</c:v>
                </c:pt>
                <c:pt idx="95">
                  <c:v>41.549999999999898</c:v>
                </c:pt>
                <c:pt idx="96">
                  <c:v>41.619999999999898</c:v>
                </c:pt>
                <c:pt idx="97">
                  <c:v>42.13</c:v>
                </c:pt>
                <c:pt idx="98">
                  <c:v>42.46</c:v>
                </c:pt>
                <c:pt idx="99">
                  <c:v>42.689999999999898</c:v>
                </c:pt>
                <c:pt idx="100">
                  <c:v>43.28</c:v>
                </c:pt>
                <c:pt idx="101">
                  <c:v>44.32</c:v>
                </c:pt>
                <c:pt idx="102">
                  <c:v>44.57</c:v>
                </c:pt>
                <c:pt idx="103">
                  <c:v>44.909999999999897</c:v>
                </c:pt>
                <c:pt idx="104">
                  <c:v>45.81</c:v>
                </c:pt>
                <c:pt idx="105">
                  <c:v>46.159999999999897</c:v>
                </c:pt>
                <c:pt idx="106">
                  <c:v>46.229999999999897</c:v>
                </c:pt>
                <c:pt idx="107">
                  <c:v>48.509999999999899</c:v>
                </c:pt>
                <c:pt idx="108">
                  <c:v>50.63</c:v>
                </c:pt>
                <c:pt idx="109">
                  <c:v>50.92</c:v>
                </c:pt>
                <c:pt idx="110">
                  <c:v>51.5</c:v>
                </c:pt>
                <c:pt idx="111">
                  <c:v>51.939999999999898</c:v>
                </c:pt>
                <c:pt idx="112">
                  <c:v>52.71</c:v>
                </c:pt>
                <c:pt idx="113">
                  <c:v>52.82</c:v>
                </c:pt>
                <c:pt idx="114">
                  <c:v>52.95</c:v>
                </c:pt>
                <c:pt idx="115">
                  <c:v>53.14</c:v>
                </c:pt>
                <c:pt idx="116">
                  <c:v>53.189999999999898</c:v>
                </c:pt>
                <c:pt idx="117">
                  <c:v>54.329999999999899</c:v>
                </c:pt>
                <c:pt idx="118">
                  <c:v>54.42</c:v>
                </c:pt>
                <c:pt idx="119">
                  <c:v>54.68</c:v>
                </c:pt>
                <c:pt idx="120">
                  <c:v>54.95</c:v>
                </c:pt>
                <c:pt idx="121">
                  <c:v>54.96</c:v>
                </c:pt>
                <c:pt idx="122">
                  <c:v>56.079999999999899</c:v>
                </c:pt>
                <c:pt idx="123">
                  <c:v>56.119999999999898</c:v>
                </c:pt>
                <c:pt idx="124">
                  <c:v>56.52</c:v>
                </c:pt>
                <c:pt idx="125">
                  <c:v>57.25</c:v>
                </c:pt>
                <c:pt idx="126">
                  <c:v>57.56</c:v>
                </c:pt>
                <c:pt idx="127">
                  <c:v>58.5399999999999</c:v>
                </c:pt>
                <c:pt idx="128">
                  <c:v>59.02</c:v>
                </c:pt>
                <c:pt idx="129">
                  <c:v>59.81</c:v>
                </c:pt>
                <c:pt idx="130">
                  <c:v>61.28</c:v>
                </c:pt>
                <c:pt idx="131">
                  <c:v>61.3599999999999</c:v>
                </c:pt>
                <c:pt idx="132">
                  <c:v>62.75</c:v>
                </c:pt>
                <c:pt idx="133">
                  <c:v>63.7899999999999</c:v>
                </c:pt>
                <c:pt idx="134">
                  <c:v>63.99</c:v>
                </c:pt>
                <c:pt idx="135">
                  <c:v>64.78</c:v>
                </c:pt>
                <c:pt idx="136">
                  <c:v>65.099999999999895</c:v>
                </c:pt>
                <c:pt idx="137">
                  <c:v>65.189999999999898</c:v>
                </c:pt>
                <c:pt idx="138">
                  <c:v>66.069999999999894</c:v>
                </c:pt>
                <c:pt idx="139">
                  <c:v>68.5</c:v>
                </c:pt>
                <c:pt idx="140">
                  <c:v>68.56</c:v>
                </c:pt>
                <c:pt idx="141">
                  <c:v>71.069999999999894</c:v>
                </c:pt>
                <c:pt idx="142">
                  <c:v>71.269999999999897</c:v>
                </c:pt>
                <c:pt idx="143">
                  <c:v>71.78</c:v>
                </c:pt>
                <c:pt idx="144">
                  <c:v>72.299999999999898</c:v>
                </c:pt>
                <c:pt idx="145">
                  <c:v>72.400000000000006</c:v>
                </c:pt>
                <c:pt idx="146">
                  <c:v>72.59</c:v>
                </c:pt>
                <c:pt idx="147">
                  <c:v>72.92</c:v>
                </c:pt>
                <c:pt idx="148">
                  <c:v>73</c:v>
                </c:pt>
                <c:pt idx="149">
                  <c:v>73.42</c:v>
                </c:pt>
                <c:pt idx="150">
                  <c:v>73.59</c:v>
                </c:pt>
                <c:pt idx="151">
                  <c:v>75.829999999999899</c:v>
                </c:pt>
                <c:pt idx="152">
                  <c:v>76.849999999999895</c:v>
                </c:pt>
                <c:pt idx="153">
                  <c:v>77.739999999999895</c:v>
                </c:pt>
                <c:pt idx="154">
                  <c:v>81.939999999999898</c:v>
                </c:pt>
                <c:pt idx="155">
                  <c:v>82.76</c:v>
                </c:pt>
                <c:pt idx="156">
                  <c:v>83.31</c:v>
                </c:pt>
                <c:pt idx="157">
                  <c:v>84.03</c:v>
                </c:pt>
                <c:pt idx="158">
                  <c:v>84.65</c:v>
                </c:pt>
                <c:pt idx="159">
                  <c:v>85.049999999999898</c:v>
                </c:pt>
                <c:pt idx="160">
                  <c:v>85.489999999999895</c:v>
                </c:pt>
                <c:pt idx="161">
                  <c:v>88.069999999999894</c:v>
                </c:pt>
                <c:pt idx="162">
                  <c:v>89.489999999999895</c:v>
                </c:pt>
                <c:pt idx="163">
                  <c:v>92.01</c:v>
                </c:pt>
                <c:pt idx="164">
                  <c:v>93.43</c:v>
                </c:pt>
                <c:pt idx="165">
                  <c:v>93.989999999999895</c:v>
                </c:pt>
                <c:pt idx="166">
                  <c:v>95.019999999999897</c:v>
                </c:pt>
                <c:pt idx="167">
                  <c:v>96.68</c:v>
                </c:pt>
                <c:pt idx="168">
                  <c:v>98.51</c:v>
                </c:pt>
                <c:pt idx="169">
                  <c:v>98.7</c:v>
                </c:pt>
                <c:pt idx="170">
                  <c:v>98.8599999999999</c:v>
                </c:pt>
                <c:pt idx="171">
                  <c:v>102.73</c:v>
                </c:pt>
                <c:pt idx="172">
                  <c:v>112.26</c:v>
                </c:pt>
                <c:pt idx="173">
                  <c:v>112.73</c:v>
                </c:pt>
                <c:pt idx="174">
                  <c:v>114.819999999999</c:v>
                </c:pt>
                <c:pt idx="175">
                  <c:v>116.17</c:v>
                </c:pt>
                <c:pt idx="176">
                  <c:v>118.88</c:v>
                </c:pt>
                <c:pt idx="177">
                  <c:v>124.78</c:v>
                </c:pt>
                <c:pt idx="178">
                  <c:v>131.53</c:v>
                </c:pt>
                <c:pt idx="179">
                  <c:v>133.91</c:v>
                </c:pt>
                <c:pt idx="180">
                  <c:v>136.509999999999</c:v>
                </c:pt>
                <c:pt idx="181">
                  <c:v>155.77000000000001</c:v>
                </c:pt>
                <c:pt idx="182">
                  <c:v>160.41</c:v>
                </c:pt>
                <c:pt idx="183">
                  <c:v>230.68</c:v>
                </c:pt>
                <c:pt idx="184">
                  <c:v>300.05</c:v>
                </c:pt>
                <c:pt idx="185">
                  <c:v>300.05</c:v>
                </c:pt>
              </c:numCache>
            </c:numRef>
          </c:xVal>
          <c:yVal>
            <c:numRef>
              <c:f>Sheet1!$C$1:$C$186</c:f>
              <c:numCache>
                <c:formatCode>General</c:formatCode>
                <c:ptCount val="186"/>
                <c:pt idx="0">
                  <c:v>0</c:v>
                </c:pt>
                <c:pt idx="1">
                  <c:v>5.4347826086956503E-3</c:v>
                </c:pt>
                <c:pt idx="2">
                  <c:v>1.0869565217391301E-2</c:v>
                </c:pt>
                <c:pt idx="3">
                  <c:v>1.6304347826086901E-2</c:v>
                </c:pt>
                <c:pt idx="4">
                  <c:v>2.1739130434782601E-2</c:v>
                </c:pt>
                <c:pt idx="5">
                  <c:v>2.7173913043478201E-2</c:v>
                </c:pt>
                <c:pt idx="6">
                  <c:v>3.2608695652173898E-2</c:v>
                </c:pt>
                <c:pt idx="7">
                  <c:v>3.8043478260869498E-2</c:v>
                </c:pt>
                <c:pt idx="8">
                  <c:v>4.3478260869565202E-2</c:v>
                </c:pt>
                <c:pt idx="9">
                  <c:v>4.8913043478260802E-2</c:v>
                </c:pt>
                <c:pt idx="10">
                  <c:v>5.4347826086956499E-2</c:v>
                </c:pt>
                <c:pt idx="11">
                  <c:v>5.9782608695652099E-2</c:v>
                </c:pt>
                <c:pt idx="12">
                  <c:v>6.5217391304347797E-2</c:v>
                </c:pt>
                <c:pt idx="13">
                  <c:v>7.0652173913043403E-2</c:v>
                </c:pt>
                <c:pt idx="14">
                  <c:v>7.6086956521739094E-2</c:v>
                </c:pt>
                <c:pt idx="15">
                  <c:v>8.1521739130434701E-2</c:v>
                </c:pt>
                <c:pt idx="16">
                  <c:v>8.6956521739130405E-2</c:v>
                </c:pt>
                <c:pt idx="17">
                  <c:v>9.2391304347825998E-2</c:v>
                </c:pt>
                <c:pt idx="18">
                  <c:v>9.7826086956521702E-2</c:v>
                </c:pt>
                <c:pt idx="19">
                  <c:v>0.103260869565217</c:v>
                </c:pt>
                <c:pt idx="20">
                  <c:v>0.108695652173913</c:v>
                </c:pt>
                <c:pt idx="21">
                  <c:v>0.114130434782608</c:v>
                </c:pt>
                <c:pt idx="22">
                  <c:v>0.119565217391304</c:v>
                </c:pt>
                <c:pt idx="23">
                  <c:v>0.125</c:v>
                </c:pt>
                <c:pt idx="24">
                  <c:v>0.13043478260869501</c:v>
                </c:pt>
                <c:pt idx="25">
                  <c:v>0.13586956521739099</c:v>
                </c:pt>
                <c:pt idx="26">
                  <c:v>0.141304347826086</c:v>
                </c:pt>
                <c:pt idx="27">
                  <c:v>0.14673913043478201</c:v>
                </c:pt>
                <c:pt idx="28">
                  <c:v>0.15217391304347799</c:v>
                </c:pt>
                <c:pt idx="29">
                  <c:v>0.157608695652173</c:v>
                </c:pt>
                <c:pt idx="30">
                  <c:v>0.16304347826086901</c:v>
                </c:pt>
                <c:pt idx="31">
                  <c:v>0.16847826086956499</c:v>
                </c:pt>
                <c:pt idx="32">
                  <c:v>0.17391304347826</c:v>
                </c:pt>
                <c:pt idx="33">
                  <c:v>0.17934782608695601</c:v>
                </c:pt>
                <c:pt idx="34">
                  <c:v>0.184782608695652</c:v>
                </c:pt>
                <c:pt idx="35">
                  <c:v>0.19021739130434701</c:v>
                </c:pt>
                <c:pt idx="36">
                  <c:v>0.19565217391304299</c:v>
                </c:pt>
                <c:pt idx="37">
                  <c:v>0.201086956521739</c:v>
                </c:pt>
                <c:pt idx="38">
                  <c:v>0.20652173913043401</c:v>
                </c:pt>
                <c:pt idx="39">
                  <c:v>0.21195652173912999</c:v>
                </c:pt>
                <c:pt idx="40">
                  <c:v>0.217391304347826</c:v>
                </c:pt>
                <c:pt idx="41">
                  <c:v>0.22282608695652101</c:v>
                </c:pt>
                <c:pt idx="42">
                  <c:v>0.22826086956521699</c:v>
                </c:pt>
                <c:pt idx="43">
                  <c:v>0.233695652173913</c:v>
                </c:pt>
                <c:pt idx="44">
                  <c:v>0.23913043478260801</c:v>
                </c:pt>
                <c:pt idx="45">
                  <c:v>0.24456521739130399</c:v>
                </c:pt>
                <c:pt idx="46">
                  <c:v>0.25</c:v>
                </c:pt>
                <c:pt idx="47">
                  <c:v>0.25543478260869501</c:v>
                </c:pt>
                <c:pt idx="48">
                  <c:v>0.26086956521739102</c:v>
                </c:pt>
                <c:pt idx="49">
                  <c:v>0.26630434782608597</c:v>
                </c:pt>
                <c:pt idx="50">
                  <c:v>0.27173913043478198</c:v>
                </c:pt>
                <c:pt idx="51">
                  <c:v>0.27717391304347799</c:v>
                </c:pt>
                <c:pt idx="52">
                  <c:v>0.282608695652173</c:v>
                </c:pt>
                <c:pt idx="53">
                  <c:v>0.28804347826086901</c:v>
                </c:pt>
                <c:pt idx="54">
                  <c:v>0.29347826086956502</c:v>
                </c:pt>
                <c:pt idx="55">
                  <c:v>0.29891304347825998</c:v>
                </c:pt>
                <c:pt idx="56">
                  <c:v>0.30434782608695599</c:v>
                </c:pt>
                <c:pt idx="57">
                  <c:v>0.309782608695652</c:v>
                </c:pt>
                <c:pt idx="58">
                  <c:v>0.31521739130434701</c:v>
                </c:pt>
                <c:pt idx="59">
                  <c:v>0.32065217391304301</c:v>
                </c:pt>
                <c:pt idx="60">
                  <c:v>0.32608695652173902</c:v>
                </c:pt>
                <c:pt idx="61">
                  <c:v>0.33152173913043398</c:v>
                </c:pt>
                <c:pt idx="62">
                  <c:v>0.33695652173912999</c:v>
                </c:pt>
                <c:pt idx="63">
                  <c:v>0.342391304347826</c:v>
                </c:pt>
                <c:pt idx="64">
                  <c:v>0.34782608695652101</c:v>
                </c:pt>
                <c:pt idx="65">
                  <c:v>0.35326086956521702</c:v>
                </c:pt>
                <c:pt idx="66">
                  <c:v>0.35869565217391303</c:v>
                </c:pt>
                <c:pt idx="67">
                  <c:v>0.36413043478260798</c:v>
                </c:pt>
                <c:pt idx="68">
                  <c:v>0.36956521739130399</c:v>
                </c:pt>
                <c:pt idx="69">
                  <c:v>0.375</c:v>
                </c:pt>
                <c:pt idx="70">
                  <c:v>0.38043478260869501</c:v>
                </c:pt>
                <c:pt idx="71">
                  <c:v>0.38586956521739102</c:v>
                </c:pt>
                <c:pt idx="72">
                  <c:v>0.39130434782608597</c:v>
                </c:pt>
                <c:pt idx="73">
                  <c:v>0.39673913043478198</c:v>
                </c:pt>
                <c:pt idx="74">
                  <c:v>0.40217391304347799</c:v>
                </c:pt>
                <c:pt idx="75">
                  <c:v>0.407608695652173</c:v>
                </c:pt>
                <c:pt idx="76">
                  <c:v>0.41304347826086901</c:v>
                </c:pt>
                <c:pt idx="77">
                  <c:v>0.41847826086956502</c:v>
                </c:pt>
                <c:pt idx="78">
                  <c:v>0.42391304347825998</c:v>
                </c:pt>
                <c:pt idx="79">
                  <c:v>0.42934782608695599</c:v>
                </c:pt>
                <c:pt idx="80">
                  <c:v>0.434782608695652</c:v>
                </c:pt>
                <c:pt idx="81">
                  <c:v>0.44021739130434701</c:v>
                </c:pt>
                <c:pt idx="82">
                  <c:v>0.44565217391304301</c:v>
                </c:pt>
                <c:pt idx="83">
                  <c:v>0.45108695652173902</c:v>
                </c:pt>
                <c:pt idx="84">
                  <c:v>0.45652173913043398</c:v>
                </c:pt>
                <c:pt idx="85">
                  <c:v>0.46195652173912999</c:v>
                </c:pt>
                <c:pt idx="86">
                  <c:v>0.467391304347826</c:v>
                </c:pt>
                <c:pt idx="87">
                  <c:v>0.47282608695652101</c:v>
                </c:pt>
                <c:pt idx="88">
                  <c:v>0.47826086956521702</c:v>
                </c:pt>
                <c:pt idx="89">
                  <c:v>0.48369565217391303</c:v>
                </c:pt>
                <c:pt idx="90">
                  <c:v>0.48913043478260798</c:v>
                </c:pt>
                <c:pt idx="91">
                  <c:v>0.49456521739130399</c:v>
                </c:pt>
                <c:pt idx="92">
                  <c:v>0.5</c:v>
                </c:pt>
                <c:pt idx="93">
                  <c:v>0.50543478260869501</c:v>
                </c:pt>
                <c:pt idx="94">
                  <c:v>0.51086956521739102</c:v>
                </c:pt>
                <c:pt idx="95">
                  <c:v>0.51630434782608603</c:v>
                </c:pt>
                <c:pt idx="96">
                  <c:v>0.52173913043478204</c:v>
                </c:pt>
                <c:pt idx="97">
                  <c:v>0.52717391304347805</c:v>
                </c:pt>
                <c:pt idx="98">
                  <c:v>0.53260869565217295</c:v>
                </c:pt>
                <c:pt idx="99">
                  <c:v>0.53804347826086896</c:v>
                </c:pt>
                <c:pt idx="100">
                  <c:v>0.54347826086956497</c:v>
                </c:pt>
                <c:pt idx="101">
                  <c:v>0.54891304347825998</c:v>
                </c:pt>
                <c:pt idx="102">
                  <c:v>0.55434782608695599</c:v>
                </c:pt>
                <c:pt idx="103">
                  <c:v>0.559782608695652</c:v>
                </c:pt>
                <c:pt idx="104">
                  <c:v>0.56521739130434701</c:v>
                </c:pt>
                <c:pt idx="105">
                  <c:v>0.57065217391304301</c:v>
                </c:pt>
                <c:pt idx="106">
                  <c:v>0.57608695652173902</c:v>
                </c:pt>
                <c:pt idx="107">
                  <c:v>0.58152173913043403</c:v>
                </c:pt>
                <c:pt idx="108">
                  <c:v>0.58695652173913004</c:v>
                </c:pt>
                <c:pt idx="109">
                  <c:v>0.59239130434782605</c:v>
                </c:pt>
                <c:pt idx="110">
                  <c:v>0.59782608695652095</c:v>
                </c:pt>
                <c:pt idx="111">
                  <c:v>0.60326086956521696</c:v>
                </c:pt>
                <c:pt idx="112">
                  <c:v>0.60869565217391297</c:v>
                </c:pt>
                <c:pt idx="113">
                  <c:v>0.61413043478260798</c:v>
                </c:pt>
                <c:pt idx="114">
                  <c:v>0.61956521739130399</c:v>
                </c:pt>
                <c:pt idx="115">
                  <c:v>0.625</c:v>
                </c:pt>
                <c:pt idx="116">
                  <c:v>0.63043478260869501</c:v>
                </c:pt>
                <c:pt idx="117">
                  <c:v>0.63586956521739102</c:v>
                </c:pt>
                <c:pt idx="118">
                  <c:v>0.64130434782608603</c:v>
                </c:pt>
                <c:pt idx="119">
                  <c:v>0.64673913043478204</c:v>
                </c:pt>
                <c:pt idx="120">
                  <c:v>0.65217391304347805</c:v>
                </c:pt>
                <c:pt idx="121">
                  <c:v>0.65760869565217295</c:v>
                </c:pt>
                <c:pt idx="122">
                  <c:v>0.66304347826086896</c:v>
                </c:pt>
                <c:pt idx="123">
                  <c:v>0.66847826086956497</c:v>
                </c:pt>
                <c:pt idx="124">
                  <c:v>0.67391304347825998</c:v>
                </c:pt>
                <c:pt idx="125">
                  <c:v>0.67934782608695599</c:v>
                </c:pt>
                <c:pt idx="126">
                  <c:v>0.684782608695652</c:v>
                </c:pt>
                <c:pt idx="127">
                  <c:v>0.69021739130434701</c:v>
                </c:pt>
                <c:pt idx="128">
                  <c:v>0.69565217391304301</c:v>
                </c:pt>
                <c:pt idx="129">
                  <c:v>0.70108695652173902</c:v>
                </c:pt>
                <c:pt idx="130">
                  <c:v>0.70652173913043403</c:v>
                </c:pt>
                <c:pt idx="131">
                  <c:v>0.71195652173913004</c:v>
                </c:pt>
                <c:pt idx="132">
                  <c:v>0.71739130434782605</c:v>
                </c:pt>
                <c:pt idx="133">
                  <c:v>0.72282608695652095</c:v>
                </c:pt>
                <c:pt idx="134">
                  <c:v>0.72826086956521696</c:v>
                </c:pt>
                <c:pt idx="135">
                  <c:v>0.73369565217391197</c:v>
                </c:pt>
                <c:pt idx="136">
                  <c:v>0.73913043478260798</c:v>
                </c:pt>
                <c:pt idx="137">
                  <c:v>0.74456521739130399</c:v>
                </c:pt>
                <c:pt idx="138">
                  <c:v>0.75</c:v>
                </c:pt>
                <c:pt idx="139">
                  <c:v>0.75543478260869501</c:v>
                </c:pt>
                <c:pt idx="140">
                  <c:v>0.76086956521739102</c:v>
                </c:pt>
                <c:pt idx="141">
                  <c:v>0.76630434782608603</c:v>
                </c:pt>
                <c:pt idx="142">
                  <c:v>0.77173913043478204</c:v>
                </c:pt>
                <c:pt idx="143">
                  <c:v>0.77717391304347805</c:v>
                </c:pt>
                <c:pt idx="144">
                  <c:v>0.78260869565217295</c:v>
                </c:pt>
                <c:pt idx="145">
                  <c:v>0.78804347826086896</c:v>
                </c:pt>
                <c:pt idx="146">
                  <c:v>0.79347826086956497</c:v>
                </c:pt>
                <c:pt idx="147">
                  <c:v>0.79891304347825998</c:v>
                </c:pt>
                <c:pt idx="148">
                  <c:v>0.80434782608695599</c:v>
                </c:pt>
                <c:pt idx="149">
                  <c:v>0.809782608695652</c:v>
                </c:pt>
                <c:pt idx="150">
                  <c:v>0.81521739130434701</c:v>
                </c:pt>
                <c:pt idx="151">
                  <c:v>0.82065217391304301</c:v>
                </c:pt>
                <c:pt idx="152">
                  <c:v>0.82608695652173902</c:v>
                </c:pt>
                <c:pt idx="153">
                  <c:v>0.83152173913043403</c:v>
                </c:pt>
                <c:pt idx="154">
                  <c:v>0.83695652173913004</c:v>
                </c:pt>
                <c:pt idx="155">
                  <c:v>0.84239130434782605</c:v>
                </c:pt>
                <c:pt idx="156">
                  <c:v>0.84782608695652095</c:v>
                </c:pt>
                <c:pt idx="157">
                  <c:v>0.85326086956521696</c:v>
                </c:pt>
                <c:pt idx="158">
                  <c:v>0.85869565217391197</c:v>
                </c:pt>
                <c:pt idx="159">
                  <c:v>0.86413043478260798</c:v>
                </c:pt>
                <c:pt idx="160">
                  <c:v>0.86956521739130399</c:v>
                </c:pt>
                <c:pt idx="161">
                  <c:v>0.875</c:v>
                </c:pt>
                <c:pt idx="162">
                  <c:v>0.88043478260869501</c:v>
                </c:pt>
                <c:pt idx="163">
                  <c:v>0.88586956521739102</c:v>
                </c:pt>
                <c:pt idx="164">
                  <c:v>0.89130434782608603</c:v>
                </c:pt>
                <c:pt idx="165">
                  <c:v>0.89673913043478204</c:v>
                </c:pt>
                <c:pt idx="166">
                  <c:v>0.90217391304347805</c:v>
                </c:pt>
                <c:pt idx="167">
                  <c:v>0.90760869565217295</c:v>
                </c:pt>
                <c:pt idx="168">
                  <c:v>0.91304347826086896</c:v>
                </c:pt>
                <c:pt idx="169">
                  <c:v>0.91847826086956497</c:v>
                </c:pt>
                <c:pt idx="170">
                  <c:v>0.92391304347825998</c:v>
                </c:pt>
                <c:pt idx="171">
                  <c:v>0.92934782608695599</c:v>
                </c:pt>
                <c:pt idx="172">
                  <c:v>0.934782608695652</c:v>
                </c:pt>
                <c:pt idx="173">
                  <c:v>0.94021739130434701</c:v>
                </c:pt>
                <c:pt idx="174">
                  <c:v>0.94565217391304301</c:v>
                </c:pt>
                <c:pt idx="175">
                  <c:v>0.95108695652173902</c:v>
                </c:pt>
                <c:pt idx="176">
                  <c:v>0.95652173913043403</c:v>
                </c:pt>
                <c:pt idx="177">
                  <c:v>0.96195652173913004</c:v>
                </c:pt>
                <c:pt idx="178">
                  <c:v>0.96739130434782605</c:v>
                </c:pt>
                <c:pt idx="179">
                  <c:v>0.97282608695652095</c:v>
                </c:pt>
                <c:pt idx="180">
                  <c:v>0.97826086956521696</c:v>
                </c:pt>
                <c:pt idx="181">
                  <c:v>0.98369565217391197</c:v>
                </c:pt>
                <c:pt idx="182">
                  <c:v>0.98913043478260798</c:v>
                </c:pt>
                <c:pt idx="183">
                  <c:v>0.99456521739130399</c:v>
                </c:pt>
                <c:pt idx="184">
                  <c:v>1</c:v>
                </c:pt>
                <c:pt idx="185">
                  <c:v>1</c:v>
                </c:pt>
              </c:numCache>
            </c:numRef>
          </c:yVal>
          <c:smooth val="1"/>
        </c:ser>
        <c:ser>
          <c:idx val="1"/>
          <c:order val="1"/>
          <c:spPr>
            <a:ln w="73085">
              <a:solidFill>
                <a:srgbClr val="FF9900"/>
              </a:solidFill>
              <a:prstDash val="solid"/>
            </a:ln>
          </c:spPr>
          <c:marker>
            <c:symbol val="none"/>
          </c:marker>
          <c:xVal>
            <c:numRef>
              <c:f>Sheet1!$E$1:$E$186</c:f>
              <c:numCache>
                <c:formatCode>General</c:formatCode>
                <c:ptCount val="186"/>
                <c:pt idx="0">
                  <c:v>0.94999999999999896</c:v>
                </c:pt>
                <c:pt idx="1">
                  <c:v>0.94999999999999896</c:v>
                </c:pt>
                <c:pt idx="2">
                  <c:v>1.45</c:v>
                </c:pt>
                <c:pt idx="3">
                  <c:v>1.46</c:v>
                </c:pt>
                <c:pt idx="4">
                  <c:v>10.23</c:v>
                </c:pt>
                <c:pt idx="5">
                  <c:v>14.01</c:v>
                </c:pt>
                <c:pt idx="6">
                  <c:v>14.8599999999999</c:v>
                </c:pt>
                <c:pt idx="7">
                  <c:v>17.07</c:v>
                </c:pt>
                <c:pt idx="8">
                  <c:v>21.329999999999899</c:v>
                </c:pt>
                <c:pt idx="9">
                  <c:v>24.809999999999899</c:v>
                </c:pt>
                <c:pt idx="10">
                  <c:v>27.26</c:v>
                </c:pt>
                <c:pt idx="11">
                  <c:v>29.05</c:v>
                </c:pt>
                <c:pt idx="12">
                  <c:v>31.55</c:v>
                </c:pt>
                <c:pt idx="13">
                  <c:v>31.75</c:v>
                </c:pt>
                <c:pt idx="14">
                  <c:v>32.659999999999897</c:v>
                </c:pt>
                <c:pt idx="15">
                  <c:v>33.39</c:v>
                </c:pt>
                <c:pt idx="16">
                  <c:v>34.31</c:v>
                </c:pt>
                <c:pt idx="17">
                  <c:v>34.35</c:v>
                </c:pt>
                <c:pt idx="18">
                  <c:v>34.369999999999898</c:v>
                </c:pt>
                <c:pt idx="19">
                  <c:v>34.82</c:v>
                </c:pt>
                <c:pt idx="20">
                  <c:v>34.8599999999999</c:v>
                </c:pt>
                <c:pt idx="21">
                  <c:v>36.43</c:v>
                </c:pt>
                <c:pt idx="22">
                  <c:v>36.56</c:v>
                </c:pt>
                <c:pt idx="23">
                  <c:v>36.57</c:v>
                </c:pt>
                <c:pt idx="24">
                  <c:v>38.42</c:v>
                </c:pt>
                <c:pt idx="25">
                  <c:v>38.5</c:v>
                </c:pt>
                <c:pt idx="26">
                  <c:v>39.07</c:v>
                </c:pt>
                <c:pt idx="27">
                  <c:v>40.03</c:v>
                </c:pt>
                <c:pt idx="28">
                  <c:v>40.189999999999898</c:v>
                </c:pt>
                <c:pt idx="29">
                  <c:v>40.6</c:v>
                </c:pt>
                <c:pt idx="30">
                  <c:v>41.149999999999899</c:v>
                </c:pt>
                <c:pt idx="31">
                  <c:v>41.549999999999898</c:v>
                </c:pt>
                <c:pt idx="32">
                  <c:v>42.700049999999997</c:v>
                </c:pt>
                <c:pt idx="33">
                  <c:v>42.775037500000003</c:v>
                </c:pt>
                <c:pt idx="34">
                  <c:v>43</c:v>
                </c:pt>
                <c:pt idx="35">
                  <c:v>43.43</c:v>
                </c:pt>
                <c:pt idx="36">
                  <c:v>43.46</c:v>
                </c:pt>
                <c:pt idx="37">
                  <c:v>43.77</c:v>
                </c:pt>
                <c:pt idx="38">
                  <c:v>44.2</c:v>
                </c:pt>
                <c:pt idx="39">
                  <c:v>44.27</c:v>
                </c:pt>
                <c:pt idx="40">
                  <c:v>45.1099999999999</c:v>
                </c:pt>
                <c:pt idx="41">
                  <c:v>45.649999999999899</c:v>
                </c:pt>
                <c:pt idx="42">
                  <c:v>46.1</c:v>
                </c:pt>
                <c:pt idx="43">
                  <c:v>47.02</c:v>
                </c:pt>
                <c:pt idx="44">
                  <c:v>47.3599999999999</c:v>
                </c:pt>
                <c:pt idx="45">
                  <c:v>47.52</c:v>
                </c:pt>
                <c:pt idx="46">
                  <c:v>48.03</c:v>
                </c:pt>
                <c:pt idx="47">
                  <c:v>48.229999999999897</c:v>
                </c:pt>
                <c:pt idx="48">
                  <c:v>48.469999999999899</c:v>
                </c:pt>
                <c:pt idx="49">
                  <c:v>48.78</c:v>
                </c:pt>
                <c:pt idx="50">
                  <c:v>49.0399999999999</c:v>
                </c:pt>
                <c:pt idx="51">
                  <c:v>49.31</c:v>
                </c:pt>
                <c:pt idx="52">
                  <c:v>49.67</c:v>
                </c:pt>
                <c:pt idx="53">
                  <c:v>50.07</c:v>
                </c:pt>
                <c:pt idx="54">
                  <c:v>50.32</c:v>
                </c:pt>
                <c:pt idx="55">
                  <c:v>51.369999999999898</c:v>
                </c:pt>
                <c:pt idx="56">
                  <c:v>51.479999999999897</c:v>
                </c:pt>
                <c:pt idx="57">
                  <c:v>51.53</c:v>
                </c:pt>
                <c:pt idx="58">
                  <c:v>51.82</c:v>
                </c:pt>
                <c:pt idx="59">
                  <c:v>52.27</c:v>
                </c:pt>
                <c:pt idx="60">
                  <c:v>52.57</c:v>
                </c:pt>
                <c:pt idx="61">
                  <c:v>53.0399999999999</c:v>
                </c:pt>
                <c:pt idx="62">
                  <c:v>53.219999999999899</c:v>
                </c:pt>
                <c:pt idx="63">
                  <c:v>53.46</c:v>
                </c:pt>
                <c:pt idx="64">
                  <c:v>53.57</c:v>
                </c:pt>
                <c:pt idx="65">
                  <c:v>54.159999999999897</c:v>
                </c:pt>
                <c:pt idx="66">
                  <c:v>54.5399999999999</c:v>
                </c:pt>
                <c:pt idx="67">
                  <c:v>54.57</c:v>
                </c:pt>
                <c:pt idx="68">
                  <c:v>55.25</c:v>
                </c:pt>
                <c:pt idx="69">
                  <c:v>55.92</c:v>
                </c:pt>
                <c:pt idx="70">
                  <c:v>55.979999999999897</c:v>
                </c:pt>
                <c:pt idx="71">
                  <c:v>56.21</c:v>
                </c:pt>
                <c:pt idx="72">
                  <c:v>57.71</c:v>
                </c:pt>
                <c:pt idx="73">
                  <c:v>58.899999999999899</c:v>
                </c:pt>
                <c:pt idx="74">
                  <c:v>60.009999999999899</c:v>
                </c:pt>
                <c:pt idx="75">
                  <c:v>60.259999999999899</c:v>
                </c:pt>
                <c:pt idx="76">
                  <c:v>60.32</c:v>
                </c:pt>
                <c:pt idx="77">
                  <c:v>60.39</c:v>
                </c:pt>
                <c:pt idx="78">
                  <c:v>61.550049999999899</c:v>
                </c:pt>
                <c:pt idx="79">
                  <c:v>61.642537499999897</c:v>
                </c:pt>
                <c:pt idx="80">
                  <c:v>61.92</c:v>
                </c:pt>
                <c:pt idx="81">
                  <c:v>62.079999999999899</c:v>
                </c:pt>
                <c:pt idx="82">
                  <c:v>62.829999999999899</c:v>
                </c:pt>
                <c:pt idx="83">
                  <c:v>62.869999999999898</c:v>
                </c:pt>
                <c:pt idx="84">
                  <c:v>62.95</c:v>
                </c:pt>
                <c:pt idx="85">
                  <c:v>63.1900499999999</c:v>
                </c:pt>
                <c:pt idx="86">
                  <c:v>63.257537499999899</c:v>
                </c:pt>
                <c:pt idx="87">
                  <c:v>63.46</c:v>
                </c:pt>
                <c:pt idx="88">
                  <c:v>63.53</c:v>
                </c:pt>
                <c:pt idx="89">
                  <c:v>64.180000000000007</c:v>
                </c:pt>
                <c:pt idx="90">
                  <c:v>64.48</c:v>
                </c:pt>
                <c:pt idx="91">
                  <c:v>64.5</c:v>
                </c:pt>
                <c:pt idx="92">
                  <c:v>64.829999999999899</c:v>
                </c:pt>
                <c:pt idx="93">
                  <c:v>65.03</c:v>
                </c:pt>
                <c:pt idx="94">
                  <c:v>65.25</c:v>
                </c:pt>
                <c:pt idx="95">
                  <c:v>65.909999999999897</c:v>
                </c:pt>
                <c:pt idx="96">
                  <c:v>65.939999999999898</c:v>
                </c:pt>
                <c:pt idx="97">
                  <c:v>66.209999999999894</c:v>
                </c:pt>
                <c:pt idx="98">
                  <c:v>67.14</c:v>
                </c:pt>
                <c:pt idx="99">
                  <c:v>67.930000000000007</c:v>
                </c:pt>
                <c:pt idx="100">
                  <c:v>68.680000000000007</c:v>
                </c:pt>
                <c:pt idx="101">
                  <c:v>69</c:v>
                </c:pt>
                <c:pt idx="102">
                  <c:v>70.099999999999895</c:v>
                </c:pt>
                <c:pt idx="103">
                  <c:v>70.25</c:v>
                </c:pt>
                <c:pt idx="104">
                  <c:v>70.34</c:v>
                </c:pt>
                <c:pt idx="105">
                  <c:v>71.430000000000007</c:v>
                </c:pt>
                <c:pt idx="106">
                  <c:v>71.98</c:v>
                </c:pt>
                <c:pt idx="107">
                  <c:v>72.099999999999895</c:v>
                </c:pt>
                <c:pt idx="108">
                  <c:v>73.219999999999899</c:v>
                </c:pt>
                <c:pt idx="109">
                  <c:v>74.930000000000007</c:v>
                </c:pt>
                <c:pt idx="110">
                  <c:v>75.379999999999896</c:v>
                </c:pt>
                <c:pt idx="111">
                  <c:v>75.459999999999894</c:v>
                </c:pt>
                <c:pt idx="112">
                  <c:v>75.579999999999899</c:v>
                </c:pt>
                <c:pt idx="113">
                  <c:v>76</c:v>
                </c:pt>
                <c:pt idx="114">
                  <c:v>76.89</c:v>
                </c:pt>
                <c:pt idx="115">
                  <c:v>76.969999999999899</c:v>
                </c:pt>
                <c:pt idx="116">
                  <c:v>78.129999999999896</c:v>
                </c:pt>
                <c:pt idx="117">
                  <c:v>78.739999999999895</c:v>
                </c:pt>
                <c:pt idx="118">
                  <c:v>78.89</c:v>
                </c:pt>
                <c:pt idx="119">
                  <c:v>79.049999999999898</c:v>
                </c:pt>
                <c:pt idx="120">
                  <c:v>79.680000000000007</c:v>
                </c:pt>
                <c:pt idx="121">
                  <c:v>80.299999999999898</c:v>
                </c:pt>
                <c:pt idx="122">
                  <c:v>80.409999999999897</c:v>
                </c:pt>
                <c:pt idx="123">
                  <c:v>80.62</c:v>
                </c:pt>
                <c:pt idx="124">
                  <c:v>80.930000000000007</c:v>
                </c:pt>
                <c:pt idx="125">
                  <c:v>81.079999999999899</c:v>
                </c:pt>
                <c:pt idx="126">
                  <c:v>81.129999999999896</c:v>
                </c:pt>
                <c:pt idx="127">
                  <c:v>81.180000000000007</c:v>
                </c:pt>
                <c:pt idx="128">
                  <c:v>82.4400499999999</c:v>
                </c:pt>
                <c:pt idx="129">
                  <c:v>82.497537499999893</c:v>
                </c:pt>
                <c:pt idx="130">
                  <c:v>82.67</c:v>
                </c:pt>
                <c:pt idx="131">
                  <c:v>82.8599999999999</c:v>
                </c:pt>
                <c:pt idx="132">
                  <c:v>82.909999999999897</c:v>
                </c:pt>
                <c:pt idx="133">
                  <c:v>83.51</c:v>
                </c:pt>
                <c:pt idx="134">
                  <c:v>83.879999999999896</c:v>
                </c:pt>
                <c:pt idx="135">
                  <c:v>85.1099999999999</c:v>
                </c:pt>
                <c:pt idx="136">
                  <c:v>85.739999999999895</c:v>
                </c:pt>
                <c:pt idx="137">
                  <c:v>86.7</c:v>
                </c:pt>
                <c:pt idx="138">
                  <c:v>87.01</c:v>
                </c:pt>
                <c:pt idx="139">
                  <c:v>87.37</c:v>
                </c:pt>
                <c:pt idx="140">
                  <c:v>87.5</c:v>
                </c:pt>
                <c:pt idx="141">
                  <c:v>88.18</c:v>
                </c:pt>
                <c:pt idx="142">
                  <c:v>88.2</c:v>
                </c:pt>
                <c:pt idx="143">
                  <c:v>88.5</c:v>
                </c:pt>
                <c:pt idx="144">
                  <c:v>89.689999999999898</c:v>
                </c:pt>
                <c:pt idx="145">
                  <c:v>91.95</c:v>
                </c:pt>
                <c:pt idx="146">
                  <c:v>92.31</c:v>
                </c:pt>
                <c:pt idx="147">
                  <c:v>92.56</c:v>
                </c:pt>
                <c:pt idx="148">
                  <c:v>93.01</c:v>
                </c:pt>
                <c:pt idx="149">
                  <c:v>93.189999999999898</c:v>
                </c:pt>
                <c:pt idx="150">
                  <c:v>94.599999999999895</c:v>
                </c:pt>
                <c:pt idx="151">
                  <c:v>95.45</c:v>
                </c:pt>
                <c:pt idx="152">
                  <c:v>98.909999999999897</c:v>
                </c:pt>
                <c:pt idx="153">
                  <c:v>100.569999999999</c:v>
                </c:pt>
                <c:pt idx="154">
                  <c:v>101.72</c:v>
                </c:pt>
                <c:pt idx="155">
                  <c:v>102.04</c:v>
                </c:pt>
                <c:pt idx="156">
                  <c:v>103.53</c:v>
                </c:pt>
                <c:pt idx="157">
                  <c:v>105.92</c:v>
                </c:pt>
                <c:pt idx="158">
                  <c:v>106.76</c:v>
                </c:pt>
                <c:pt idx="159">
                  <c:v>107.09</c:v>
                </c:pt>
                <c:pt idx="160">
                  <c:v>109.59</c:v>
                </c:pt>
                <c:pt idx="161">
                  <c:v>110.459999999999</c:v>
                </c:pt>
                <c:pt idx="162">
                  <c:v>112.84</c:v>
                </c:pt>
                <c:pt idx="163">
                  <c:v>115.069999999999</c:v>
                </c:pt>
                <c:pt idx="164">
                  <c:v>117.75</c:v>
                </c:pt>
                <c:pt idx="165">
                  <c:v>120.05</c:v>
                </c:pt>
                <c:pt idx="166">
                  <c:v>120.459999999999</c:v>
                </c:pt>
                <c:pt idx="167">
                  <c:v>120.98</c:v>
                </c:pt>
                <c:pt idx="168">
                  <c:v>121.9</c:v>
                </c:pt>
                <c:pt idx="169">
                  <c:v>123.73</c:v>
                </c:pt>
                <c:pt idx="170">
                  <c:v>126.54</c:v>
                </c:pt>
                <c:pt idx="171">
                  <c:v>132.15</c:v>
                </c:pt>
                <c:pt idx="172">
                  <c:v>133.72</c:v>
                </c:pt>
                <c:pt idx="173">
                  <c:v>134.03</c:v>
                </c:pt>
                <c:pt idx="174">
                  <c:v>134.49</c:v>
                </c:pt>
                <c:pt idx="175">
                  <c:v>135.28</c:v>
                </c:pt>
                <c:pt idx="176">
                  <c:v>140.15</c:v>
                </c:pt>
                <c:pt idx="177">
                  <c:v>141</c:v>
                </c:pt>
                <c:pt idx="178">
                  <c:v>141.19999999999899</c:v>
                </c:pt>
                <c:pt idx="179">
                  <c:v>141.58000000000001</c:v>
                </c:pt>
                <c:pt idx="180">
                  <c:v>146.43</c:v>
                </c:pt>
                <c:pt idx="181">
                  <c:v>175.81</c:v>
                </c:pt>
                <c:pt idx="182">
                  <c:v>179.33</c:v>
                </c:pt>
                <c:pt idx="183">
                  <c:v>190.43</c:v>
                </c:pt>
                <c:pt idx="184">
                  <c:v>208.259999999999</c:v>
                </c:pt>
                <c:pt idx="185">
                  <c:v>208.26</c:v>
                </c:pt>
              </c:numCache>
            </c:numRef>
          </c:xVal>
          <c:yVal>
            <c:numRef>
              <c:f>Sheet1!$F$1:$F$186</c:f>
              <c:numCache>
                <c:formatCode>General</c:formatCode>
                <c:ptCount val="186"/>
                <c:pt idx="0">
                  <c:v>0</c:v>
                </c:pt>
                <c:pt idx="1">
                  <c:v>5.4347826086956503E-3</c:v>
                </c:pt>
                <c:pt idx="2">
                  <c:v>1.0869565217391301E-2</c:v>
                </c:pt>
                <c:pt idx="3">
                  <c:v>1.6304347826086901E-2</c:v>
                </c:pt>
                <c:pt idx="4">
                  <c:v>2.1739130434782601E-2</c:v>
                </c:pt>
                <c:pt idx="5">
                  <c:v>2.7173913043478201E-2</c:v>
                </c:pt>
                <c:pt idx="6">
                  <c:v>3.2608695652173898E-2</c:v>
                </c:pt>
                <c:pt idx="7">
                  <c:v>3.8043478260869498E-2</c:v>
                </c:pt>
                <c:pt idx="8">
                  <c:v>4.3478260869565202E-2</c:v>
                </c:pt>
                <c:pt idx="9">
                  <c:v>4.8913043478260802E-2</c:v>
                </c:pt>
                <c:pt idx="10">
                  <c:v>5.4347826086956499E-2</c:v>
                </c:pt>
                <c:pt idx="11">
                  <c:v>5.9782608695652099E-2</c:v>
                </c:pt>
                <c:pt idx="12">
                  <c:v>6.5217391304347797E-2</c:v>
                </c:pt>
                <c:pt idx="13">
                  <c:v>7.0652173913043403E-2</c:v>
                </c:pt>
                <c:pt idx="14">
                  <c:v>7.6086956521739094E-2</c:v>
                </c:pt>
                <c:pt idx="15">
                  <c:v>8.1521739130434701E-2</c:v>
                </c:pt>
                <c:pt idx="16">
                  <c:v>8.6956521739130405E-2</c:v>
                </c:pt>
                <c:pt idx="17">
                  <c:v>9.2391304347825998E-2</c:v>
                </c:pt>
                <c:pt idx="18">
                  <c:v>9.7826086956521702E-2</c:v>
                </c:pt>
                <c:pt idx="19">
                  <c:v>0.103260869565217</c:v>
                </c:pt>
                <c:pt idx="20">
                  <c:v>0.108695652173913</c:v>
                </c:pt>
                <c:pt idx="21">
                  <c:v>0.114130434782608</c:v>
                </c:pt>
                <c:pt idx="22">
                  <c:v>0.119565217391304</c:v>
                </c:pt>
                <c:pt idx="23">
                  <c:v>0.125</c:v>
                </c:pt>
                <c:pt idx="24">
                  <c:v>0.13043478260869501</c:v>
                </c:pt>
                <c:pt idx="25">
                  <c:v>0.13586956521739099</c:v>
                </c:pt>
                <c:pt idx="26">
                  <c:v>0.141304347826086</c:v>
                </c:pt>
                <c:pt idx="27">
                  <c:v>0.14673913043478201</c:v>
                </c:pt>
                <c:pt idx="28">
                  <c:v>0.15217391304347799</c:v>
                </c:pt>
                <c:pt idx="29">
                  <c:v>0.157608695652173</c:v>
                </c:pt>
                <c:pt idx="30">
                  <c:v>0.16304347826086901</c:v>
                </c:pt>
                <c:pt idx="31">
                  <c:v>0.16847826086956499</c:v>
                </c:pt>
                <c:pt idx="32">
                  <c:v>0.17391304347826</c:v>
                </c:pt>
                <c:pt idx="33">
                  <c:v>0.17934782608695601</c:v>
                </c:pt>
                <c:pt idx="34">
                  <c:v>0.184782608695652</c:v>
                </c:pt>
                <c:pt idx="35">
                  <c:v>0.19021739130434701</c:v>
                </c:pt>
                <c:pt idx="36">
                  <c:v>0.19565217391304299</c:v>
                </c:pt>
                <c:pt idx="37">
                  <c:v>0.201086956521739</c:v>
                </c:pt>
                <c:pt idx="38">
                  <c:v>0.20652173913043401</c:v>
                </c:pt>
                <c:pt idx="39">
                  <c:v>0.21195652173912999</c:v>
                </c:pt>
                <c:pt idx="40">
                  <c:v>0.217391304347826</c:v>
                </c:pt>
                <c:pt idx="41">
                  <c:v>0.22282608695652101</c:v>
                </c:pt>
                <c:pt idx="42">
                  <c:v>0.22826086956521699</c:v>
                </c:pt>
                <c:pt idx="43">
                  <c:v>0.233695652173913</c:v>
                </c:pt>
                <c:pt idx="44">
                  <c:v>0.23913043478260801</c:v>
                </c:pt>
                <c:pt idx="45">
                  <c:v>0.24456521739130399</c:v>
                </c:pt>
                <c:pt idx="46">
                  <c:v>0.25</c:v>
                </c:pt>
                <c:pt idx="47">
                  <c:v>0.25543478260869501</c:v>
                </c:pt>
                <c:pt idx="48">
                  <c:v>0.26086956521739102</c:v>
                </c:pt>
                <c:pt idx="49">
                  <c:v>0.26630434782608597</c:v>
                </c:pt>
                <c:pt idx="50">
                  <c:v>0.27173913043478198</c:v>
                </c:pt>
                <c:pt idx="51">
                  <c:v>0.27717391304347799</c:v>
                </c:pt>
                <c:pt idx="52">
                  <c:v>0.282608695652173</c:v>
                </c:pt>
                <c:pt idx="53">
                  <c:v>0.28804347826086901</c:v>
                </c:pt>
                <c:pt idx="54">
                  <c:v>0.29347826086956502</c:v>
                </c:pt>
                <c:pt idx="55">
                  <c:v>0.29891304347825998</c:v>
                </c:pt>
                <c:pt idx="56">
                  <c:v>0.30434782608695599</c:v>
                </c:pt>
                <c:pt idx="57">
                  <c:v>0.309782608695652</c:v>
                </c:pt>
                <c:pt idx="58">
                  <c:v>0.31521739130434701</c:v>
                </c:pt>
                <c:pt idx="59">
                  <c:v>0.32065217391304301</c:v>
                </c:pt>
                <c:pt idx="60">
                  <c:v>0.32608695652173902</c:v>
                </c:pt>
                <c:pt idx="61">
                  <c:v>0.33152173913043398</c:v>
                </c:pt>
                <c:pt idx="62">
                  <c:v>0.33695652173912999</c:v>
                </c:pt>
                <c:pt idx="63">
                  <c:v>0.342391304347826</c:v>
                </c:pt>
                <c:pt idx="64">
                  <c:v>0.34782608695652101</c:v>
                </c:pt>
                <c:pt idx="65">
                  <c:v>0.35326086956521702</c:v>
                </c:pt>
                <c:pt idx="66">
                  <c:v>0.35869565217391303</c:v>
                </c:pt>
                <c:pt idx="67">
                  <c:v>0.36413043478260798</c:v>
                </c:pt>
                <c:pt idx="68">
                  <c:v>0.36956521739130399</c:v>
                </c:pt>
                <c:pt idx="69">
                  <c:v>0.375</c:v>
                </c:pt>
                <c:pt idx="70">
                  <c:v>0.38043478260869501</c:v>
                </c:pt>
                <c:pt idx="71">
                  <c:v>0.38586956521739102</c:v>
                </c:pt>
                <c:pt idx="72">
                  <c:v>0.39130434782608597</c:v>
                </c:pt>
                <c:pt idx="73">
                  <c:v>0.39673913043478198</c:v>
                </c:pt>
                <c:pt idx="74">
                  <c:v>0.40217391304347799</c:v>
                </c:pt>
                <c:pt idx="75">
                  <c:v>0.407608695652173</c:v>
                </c:pt>
                <c:pt idx="76">
                  <c:v>0.41304347826086901</c:v>
                </c:pt>
                <c:pt idx="77">
                  <c:v>0.41847826086956502</c:v>
                </c:pt>
                <c:pt idx="78">
                  <c:v>0.42391304347825998</c:v>
                </c:pt>
                <c:pt idx="79">
                  <c:v>0.42934782608695599</c:v>
                </c:pt>
                <c:pt idx="80">
                  <c:v>0.434782608695652</c:v>
                </c:pt>
                <c:pt idx="81">
                  <c:v>0.44021739130434701</c:v>
                </c:pt>
                <c:pt idx="82">
                  <c:v>0.44565217391304301</c:v>
                </c:pt>
                <c:pt idx="83">
                  <c:v>0.45108695652173902</c:v>
                </c:pt>
                <c:pt idx="84">
                  <c:v>0.45652173913043398</c:v>
                </c:pt>
                <c:pt idx="85">
                  <c:v>0.46195652173912999</c:v>
                </c:pt>
                <c:pt idx="86">
                  <c:v>0.467391304347826</c:v>
                </c:pt>
                <c:pt idx="87">
                  <c:v>0.47282608695652101</c:v>
                </c:pt>
                <c:pt idx="88">
                  <c:v>0.47826086956521702</c:v>
                </c:pt>
                <c:pt idx="89">
                  <c:v>0.48369565217391303</c:v>
                </c:pt>
                <c:pt idx="90">
                  <c:v>0.48913043478260798</c:v>
                </c:pt>
                <c:pt idx="91">
                  <c:v>0.49456521739130399</c:v>
                </c:pt>
                <c:pt idx="92">
                  <c:v>0.5</c:v>
                </c:pt>
                <c:pt idx="93">
                  <c:v>0.50543478260869501</c:v>
                </c:pt>
                <c:pt idx="94">
                  <c:v>0.51086956521739102</c:v>
                </c:pt>
                <c:pt idx="95">
                  <c:v>0.51630434782608603</c:v>
                </c:pt>
                <c:pt idx="96">
                  <c:v>0.52173913043478204</c:v>
                </c:pt>
                <c:pt idx="97">
                  <c:v>0.52717391304347805</c:v>
                </c:pt>
                <c:pt idx="98">
                  <c:v>0.53260869565217295</c:v>
                </c:pt>
                <c:pt idx="99">
                  <c:v>0.53804347826086896</c:v>
                </c:pt>
                <c:pt idx="100">
                  <c:v>0.54347826086956497</c:v>
                </c:pt>
                <c:pt idx="101">
                  <c:v>0.54891304347825998</c:v>
                </c:pt>
                <c:pt idx="102">
                  <c:v>0.55434782608695599</c:v>
                </c:pt>
                <c:pt idx="103">
                  <c:v>0.559782608695652</c:v>
                </c:pt>
                <c:pt idx="104">
                  <c:v>0.56521739130434701</c:v>
                </c:pt>
                <c:pt idx="105">
                  <c:v>0.57065217391304301</c:v>
                </c:pt>
                <c:pt idx="106">
                  <c:v>0.57608695652173902</c:v>
                </c:pt>
                <c:pt idx="107">
                  <c:v>0.58152173913043403</c:v>
                </c:pt>
                <c:pt idx="108">
                  <c:v>0.58695652173913004</c:v>
                </c:pt>
                <c:pt idx="109">
                  <c:v>0.59239130434782605</c:v>
                </c:pt>
                <c:pt idx="110">
                  <c:v>0.59782608695652095</c:v>
                </c:pt>
                <c:pt idx="111">
                  <c:v>0.60326086956521696</c:v>
                </c:pt>
                <c:pt idx="112">
                  <c:v>0.60869565217391297</c:v>
                </c:pt>
                <c:pt idx="113">
                  <c:v>0.61413043478260798</c:v>
                </c:pt>
                <c:pt idx="114">
                  <c:v>0.61956521739130399</c:v>
                </c:pt>
                <c:pt idx="115">
                  <c:v>0.625</c:v>
                </c:pt>
                <c:pt idx="116">
                  <c:v>0.63043478260869501</c:v>
                </c:pt>
                <c:pt idx="117">
                  <c:v>0.63586956521739102</c:v>
                </c:pt>
                <c:pt idx="118">
                  <c:v>0.64130434782608603</c:v>
                </c:pt>
                <c:pt idx="119">
                  <c:v>0.64673913043478204</c:v>
                </c:pt>
                <c:pt idx="120">
                  <c:v>0.65217391304347805</c:v>
                </c:pt>
                <c:pt idx="121">
                  <c:v>0.65760869565217295</c:v>
                </c:pt>
                <c:pt idx="122">
                  <c:v>0.66304347826086896</c:v>
                </c:pt>
                <c:pt idx="123">
                  <c:v>0.66847826086956497</c:v>
                </c:pt>
                <c:pt idx="124">
                  <c:v>0.67391304347825998</c:v>
                </c:pt>
                <c:pt idx="125">
                  <c:v>0.67934782608695599</c:v>
                </c:pt>
                <c:pt idx="126">
                  <c:v>0.684782608695652</c:v>
                </c:pt>
                <c:pt idx="127">
                  <c:v>0.69021739130434701</c:v>
                </c:pt>
                <c:pt idx="128">
                  <c:v>0.69565217391304301</c:v>
                </c:pt>
                <c:pt idx="129">
                  <c:v>0.70108695652173902</c:v>
                </c:pt>
                <c:pt idx="130">
                  <c:v>0.70652173913043403</c:v>
                </c:pt>
                <c:pt idx="131">
                  <c:v>0.71195652173913004</c:v>
                </c:pt>
                <c:pt idx="132">
                  <c:v>0.71739130434782605</c:v>
                </c:pt>
                <c:pt idx="133">
                  <c:v>0.72282608695652095</c:v>
                </c:pt>
                <c:pt idx="134">
                  <c:v>0.72826086956521696</c:v>
                </c:pt>
                <c:pt idx="135">
                  <c:v>0.73369565217391197</c:v>
                </c:pt>
                <c:pt idx="136">
                  <c:v>0.73913043478260798</c:v>
                </c:pt>
                <c:pt idx="137">
                  <c:v>0.74456521739130399</c:v>
                </c:pt>
                <c:pt idx="138">
                  <c:v>0.75</c:v>
                </c:pt>
                <c:pt idx="139">
                  <c:v>0.75543478260869501</c:v>
                </c:pt>
                <c:pt idx="140">
                  <c:v>0.76086956521739102</c:v>
                </c:pt>
                <c:pt idx="141">
                  <c:v>0.76630434782608603</c:v>
                </c:pt>
                <c:pt idx="142">
                  <c:v>0.77173913043478204</c:v>
                </c:pt>
                <c:pt idx="143">
                  <c:v>0.77717391304347805</c:v>
                </c:pt>
                <c:pt idx="144">
                  <c:v>0.78260869565217295</c:v>
                </c:pt>
                <c:pt idx="145">
                  <c:v>0.78804347826086896</c:v>
                </c:pt>
                <c:pt idx="146">
                  <c:v>0.79347826086956497</c:v>
                </c:pt>
                <c:pt idx="147">
                  <c:v>0.79891304347825998</c:v>
                </c:pt>
                <c:pt idx="148">
                  <c:v>0.80434782608695599</c:v>
                </c:pt>
                <c:pt idx="149">
                  <c:v>0.809782608695652</c:v>
                </c:pt>
                <c:pt idx="150">
                  <c:v>0.81521739130434701</c:v>
                </c:pt>
                <c:pt idx="151">
                  <c:v>0.82065217391304301</c:v>
                </c:pt>
                <c:pt idx="152">
                  <c:v>0.82608695652173902</c:v>
                </c:pt>
                <c:pt idx="153">
                  <c:v>0.83152173913043403</c:v>
                </c:pt>
                <c:pt idx="154">
                  <c:v>0.83695652173913004</c:v>
                </c:pt>
                <c:pt idx="155">
                  <c:v>0.84239130434782605</c:v>
                </c:pt>
                <c:pt idx="156">
                  <c:v>0.84782608695652095</c:v>
                </c:pt>
                <c:pt idx="157">
                  <c:v>0.85326086956521696</c:v>
                </c:pt>
                <c:pt idx="158">
                  <c:v>0.85869565217391197</c:v>
                </c:pt>
                <c:pt idx="159">
                  <c:v>0.86413043478260798</c:v>
                </c:pt>
                <c:pt idx="160">
                  <c:v>0.86956521739130399</c:v>
                </c:pt>
                <c:pt idx="161">
                  <c:v>0.875</c:v>
                </c:pt>
                <c:pt idx="162">
                  <c:v>0.88043478260869501</c:v>
                </c:pt>
                <c:pt idx="163">
                  <c:v>0.88586956521739102</c:v>
                </c:pt>
                <c:pt idx="164">
                  <c:v>0.89130434782608603</c:v>
                </c:pt>
                <c:pt idx="165">
                  <c:v>0.89673913043478204</c:v>
                </c:pt>
                <c:pt idx="166">
                  <c:v>0.90217391304347805</c:v>
                </c:pt>
                <c:pt idx="167">
                  <c:v>0.90760869565217295</c:v>
                </c:pt>
                <c:pt idx="168">
                  <c:v>0.91304347826086896</c:v>
                </c:pt>
                <c:pt idx="169">
                  <c:v>0.91847826086956497</c:v>
                </c:pt>
                <c:pt idx="170">
                  <c:v>0.92391304347825998</c:v>
                </c:pt>
                <c:pt idx="171">
                  <c:v>0.92934782608695599</c:v>
                </c:pt>
                <c:pt idx="172">
                  <c:v>0.934782608695652</c:v>
                </c:pt>
                <c:pt idx="173">
                  <c:v>0.94021739130434701</c:v>
                </c:pt>
                <c:pt idx="174">
                  <c:v>0.94565217391304301</c:v>
                </c:pt>
                <c:pt idx="175">
                  <c:v>0.95108695652173902</c:v>
                </c:pt>
                <c:pt idx="176">
                  <c:v>0.95652173913043403</c:v>
                </c:pt>
                <c:pt idx="177">
                  <c:v>0.96195652173913004</c:v>
                </c:pt>
                <c:pt idx="178">
                  <c:v>0.96739130434782605</c:v>
                </c:pt>
                <c:pt idx="179">
                  <c:v>0.97282608695652095</c:v>
                </c:pt>
                <c:pt idx="180">
                  <c:v>0.97826086956521696</c:v>
                </c:pt>
                <c:pt idx="181">
                  <c:v>0.98369565217391197</c:v>
                </c:pt>
                <c:pt idx="182">
                  <c:v>0.98913043478260798</c:v>
                </c:pt>
                <c:pt idx="183">
                  <c:v>0.99456521739130399</c:v>
                </c:pt>
                <c:pt idx="184">
                  <c:v>1</c:v>
                </c:pt>
                <c:pt idx="185">
                  <c:v>1</c:v>
                </c:pt>
              </c:numCache>
            </c:numRef>
          </c:yVal>
          <c:smooth val="1"/>
        </c:ser>
        <c:ser>
          <c:idx val="2"/>
          <c:order val="2"/>
          <c:spPr>
            <a:ln w="73085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Sheet1!$H$1:$H$186</c:f>
              <c:numCache>
                <c:formatCode>General</c:formatCode>
                <c:ptCount val="186"/>
                <c:pt idx="0">
                  <c:v>2.1399999999999899</c:v>
                </c:pt>
                <c:pt idx="1">
                  <c:v>2.14</c:v>
                </c:pt>
                <c:pt idx="2">
                  <c:v>8.56</c:v>
                </c:pt>
                <c:pt idx="3">
                  <c:v>11.77</c:v>
                </c:pt>
                <c:pt idx="4">
                  <c:v>22.469999999999899</c:v>
                </c:pt>
                <c:pt idx="5">
                  <c:v>25.149999999999899</c:v>
                </c:pt>
                <c:pt idx="6">
                  <c:v>30.68</c:v>
                </c:pt>
                <c:pt idx="7">
                  <c:v>32.090000000000003</c:v>
                </c:pt>
                <c:pt idx="8">
                  <c:v>36.39</c:v>
                </c:pt>
                <c:pt idx="9">
                  <c:v>43.869999999999898</c:v>
                </c:pt>
                <c:pt idx="10">
                  <c:v>45.45</c:v>
                </c:pt>
                <c:pt idx="11">
                  <c:v>45.479999999999897</c:v>
                </c:pt>
                <c:pt idx="12">
                  <c:v>47.07</c:v>
                </c:pt>
                <c:pt idx="13">
                  <c:v>47.63</c:v>
                </c:pt>
                <c:pt idx="14">
                  <c:v>48.1</c:v>
                </c:pt>
                <c:pt idx="15">
                  <c:v>49.159999999999897</c:v>
                </c:pt>
                <c:pt idx="16">
                  <c:v>49.189999999999898</c:v>
                </c:pt>
                <c:pt idx="17">
                  <c:v>50.759999999999899</c:v>
                </c:pt>
                <c:pt idx="18">
                  <c:v>50.7899999999999</c:v>
                </c:pt>
                <c:pt idx="19">
                  <c:v>50.869999999999898</c:v>
                </c:pt>
                <c:pt idx="20">
                  <c:v>51.35</c:v>
                </c:pt>
                <c:pt idx="21">
                  <c:v>52.42</c:v>
                </c:pt>
                <c:pt idx="22">
                  <c:v>52.92</c:v>
                </c:pt>
                <c:pt idx="23">
                  <c:v>53.02</c:v>
                </c:pt>
                <c:pt idx="24">
                  <c:v>53.509999999999899</c:v>
                </c:pt>
                <c:pt idx="25">
                  <c:v>53.99</c:v>
                </c:pt>
                <c:pt idx="26">
                  <c:v>54.57</c:v>
                </c:pt>
                <c:pt idx="27">
                  <c:v>54.619999999999898</c:v>
                </c:pt>
                <c:pt idx="28">
                  <c:v>55.119999999999898</c:v>
                </c:pt>
                <c:pt idx="29">
                  <c:v>55.6099999999999</c:v>
                </c:pt>
                <c:pt idx="30">
                  <c:v>55.64</c:v>
                </c:pt>
                <c:pt idx="31">
                  <c:v>55.71</c:v>
                </c:pt>
                <c:pt idx="32">
                  <c:v>56.159999999999897</c:v>
                </c:pt>
                <c:pt idx="33">
                  <c:v>56.189999999999898</c:v>
                </c:pt>
                <c:pt idx="34">
                  <c:v>57.189999999999898</c:v>
                </c:pt>
                <c:pt idx="35">
                  <c:v>57.21</c:v>
                </c:pt>
                <c:pt idx="36">
                  <c:v>57.3599999999999</c:v>
                </c:pt>
                <c:pt idx="37">
                  <c:v>58.85</c:v>
                </c:pt>
                <c:pt idx="38">
                  <c:v>60.46</c:v>
                </c:pt>
                <c:pt idx="39">
                  <c:v>60.469999999999899</c:v>
                </c:pt>
                <c:pt idx="40">
                  <c:v>60.479999999999897</c:v>
                </c:pt>
                <c:pt idx="41">
                  <c:v>62.0399999999999</c:v>
                </c:pt>
                <c:pt idx="42">
                  <c:v>62.159999999999897</c:v>
                </c:pt>
                <c:pt idx="43">
                  <c:v>62.53</c:v>
                </c:pt>
                <c:pt idx="44">
                  <c:v>62.6</c:v>
                </c:pt>
                <c:pt idx="45">
                  <c:v>62.729999999999897</c:v>
                </c:pt>
                <c:pt idx="46">
                  <c:v>63.149999999999899</c:v>
                </c:pt>
                <c:pt idx="47">
                  <c:v>63.63</c:v>
                </c:pt>
                <c:pt idx="48">
                  <c:v>63.649999999999899</c:v>
                </c:pt>
                <c:pt idx="49">
                  <c:v>63.799999999999898</c:v>
                </c:pt>
                <c:pt idx="50">
                  <c:v>64.14</c:v>
                </c:pt>
                <c:pt idx="51">
                  <c:v>64.150000000000006</c:v>
                </c:pt>
                <c:pt idx="52">
                  <c:v>64.510000000000005</c:v>
                </c:pt>
                <c:pt idx="53">
                  <c:v>64.549999999999898</c:v>
                </c:pt>
                <c:pt idx="54">
                  <c:v>65.2</c:v>
                </c:pt>
                <c:pt idx="55">
                  <c:v>65.209999999999894</c:v>
                </c:pt>
                <c:pt idx="56">
                  <c:v>65.269999999999897</c:v>
                </c:pt>
                <c:pt idx="57">
                  <c:v>65.790000000000006</c:v>
                </c:pt>
                <c:pt idx="58">
                  <c:v>66.84</c:v>
                </c:pt>
                <c:pt idx="59">
                  <c:v>66.900000000000006</c:v>
                </c:pt>
                <c:pt idx="60">
                  <c:v>67.900000000000006</c:v>
                </c:pt>
                <c:pt idx="61">
                  <c:v>67.98</c:v>
                </c:pt>
                <c:pt idx="62">
                  <c:v>68.489999999999895</c:v>
                </c:pt>
                <c:pt idx="63">
                  <c:v>69.010000000000005</c:v>
                </c:pt>
                <c:pt idx="64">
                  <c:v>69.12</c:v>
                </c:pt>
                <c:pt idx="65">
                  <c:v>69.48</c:v>
                </c:pt>
                <c:pt idx="66">
                  <c:v>69.510000000000005</c:v>
                </c:pt>
                <c:pt idx="67">
                  <c:v>70.579999999999899</c:v>
                </c:pt>
                <c:pt idx="68">
                  <c:v>70.64</c:v>
                </c:pt>
                <c:pt idx="69">
                  <c:v>71.099999999999895</c:v>
                </c:pt>
                <c:pt idx="70">
                  <c:v>71.400000000000006</c:v>
                </c:pt>
                <c:pt idx="71">
                  <c:v>71.629999999999896</c:v>
                </c:pt>
                <c:pt idx="72">
                  <c:v>71.849999999999895</c:v>
                </c:pt>
                <c:pt idx="73">
                  <c:v>72.23</c:v>
                </c:pt>
                <c:pt idx="74">
                  <c:v>72.760000000000005</c:v>
                </c:pt>
                <c:pt idx="75">
                  <c:v>73.23</c:v>
                </c:pt>
                <c:pt idx="76">
                  <c:v>73.31</c:v>
                </c:pt>
                <c:pt idx="77">
                  <c:v>73.319999999999894</c:v>
                </c:pt>
                <c:pt idx="78">
                  <c:v>74.28</c:v>
                </c:pt>
                <c:pt idx="79">
                  <c:v>74.34</c:v>
                </c:pt>
                <c:pt idx="80">
                  <c:v>74.98</c:v>
                </c:pt>
                <c:pt idx="81">
                  <c:v>75.349999999999895</c:v>
                </c:pt>
                <c:pt idx="82">
                  <c:v>75.430000000000007</c:v>
                </c:pt>
                <c:pt idx="83">
                  <c:v>75.900000000000006</c:v>
                </c:pt>
                <c:pt idx="84">
                  <c:v>75.990033333333301</c:v>
                </c:pt>
                <c:pt idx="85">
                  <c:v>76.076694444444399</c:v>
                </c:pt>
                <c:pt idx="86">
                  <c:v>76.163355555555498</c:v>
                </c:pt>
                <c:pt idx="87">
                  <c:v>76.510000000000005</c:v>
                </c:pt>
                <c:pt idx="88">
                  <c:v>77.219999999999899</c:v>
                </c:pt>
                <c:pt idx="89">
                  <c:v>77.599999999999895</c:v>
                </c:pt>
                <c:pt idx="90">
                  <c:v>78.579999999999899</c:v>
                </c:pt>
                <c:pt idx="91">
                  <c:v>78.650000000000006</c:v>
                </c:pt>
                <c:pt idx="92">
                  <c:v>79.129999999999896</c:v>
                </c:pt>
                <c:pt idx="93">
                  <c:v>79.17</c:v>
                </c:pt>
                <c:pt idx="94">
                  <c:v>79.180000000000007</c:v>
                </c:pt>
                <c:pt idx="95">
                  <c:v>79.379999999999896</c:v>
                </c:pt>
                <c:pt idx="96">
                  <c:v>79.67</c:v>
                </c:pt>
                <c:pt idx="97">
                  <c:v>80.159999999999897</c:v>
                </c:pt>
                <c:pt idx="98">
                  <c:v>80.39</c:v>
                </c:pt>
                <c:pt idx="99">
                  <c:v>80.799999999999898</c:v>
                </c:pt>
                <c:pt idx="100">
                  <c:v>81.75</c:v>
                </c:pt>
                <c:pt idx="101">
                  <c:v>81.830033333333304</c:v>
                </c:pt>
                <c:pt idx="102">
                  <c:v>81.965024999999898</c:v>
                </c:pt>
                <c:pt idx="103">
                  <c:v>82.37</c:v>
                </c:pt>
                <c:pt idx="104">
                  <c:v>82.409999999999897</c:v>
                </c:pt>
                <c:pt idx="105">
                  <c:v>82.9</c:v>
                </c:pt>
                <c:pt idx="106">
                  <c:v>84.480033333333296</c:v>
                </c:pt>
                <c:pt idx="107">
                  <c:v>84.487525000000005</c:v>
                </c:pt>
                <c:pt idx="108">
                  <c:v>84.51</c:v>
                </c:pt>
                <c:pt idx="109">
                  <c:v>85.5</c:v>
                </c:pt>
                <c:pt idx="110">
                  <c:v>85.62</c:v>
                </c:pt>
                <c:pt idx="111">
                  <c:v>86.019999999999897</c:v>
                </c:pt>
                <c:pt idx="112">
                  <c:v>86.659999999999897</c:v>
                </c:pt>
                <c:pt idx="113">
                  <c:v>86.689999999999898</c:v>
                </c:pt>
                <c:pt idx="114">
                  <c:v>87.14</c:v>
                </c:pt>
                <c:pt idx="115">
                  <c:v>89.849999999999895</c:v>
                </c:pt>
                <c:pt idx="116">
                  <c:v>90.8599999999999</c:v>
                </c:pt>
                <c:pt idx="117">
                  <c:v>90.909999999999897</c:v>
                </c:pt>
                <c:pt idx="118">
                  <c:v>90.969999999999899</c:v>
                </c:pt>
                <c:pt idx="119">
                  <c:v>91.459999999999894</c:v>
                </c:pt>
                <c:pt idx="120">
                  <c:v>92.04</c:v>
                </c:pt>
                <c:pt idx="121">
                  <c:v>92.09</c:v>
                </c:pt>
                <c:pt idx="122">
                  <c:v>92.5</c:v>
                </c:pt>
                <c:pt idx="123">
                  <c:v>92.51</c:v>
                </c:pt>
                <c:pt idx="124">
                  <c:v>93.599999999999895</c:v>
                </c:pt>
                <c:pt idx="125">
                  <c:v>94.099999999999895</c:v>
                </c:pt>
                <c:pt idx="126">
                  <c:v>94.92</c:v>
                </c:pt>
                <c:pt idx="127">
                  <c:v>95</c:v>
                </c:pt>
                <c:pt idx="128">
                  <c:v>95.23</c:v>
                </c:pt>
                <c:pt idx="129">
                  <c:v>95.64</c:v>
                </c:pt>
                <c:pt idx="130">
                  <c:v>95.689999999999898</c:v>
                </c:pt>
                <c:pt idx="131">
                  <c:v>95.769999999999897</c:v>
                </c:pt>
                <c:pt idx="132">
                  <c:v>95.799999999999898</c:v>
                </c:pt>
                <c:pt idx="133">
                  <c:v>96.489999999999895</c:v>
                </c:pt>
                <c:pt idx="134">
                  <c:v>96.84</c:v>
                </c:pt>
                <c:pt idx="135">
                  <c:v>96.95</c:v>
                </c:pt>
                <c:pt idx="136">
                  <c:v>98.489999999999895</c:v>
                </c:pt>
                <c:pt idx="137">
                  <c:v>98.8599999999999</c:v>
                </c:pt>
                <c:pt idx="138">
                  <c:v>98.9</c:v>
                </c:pt>
                <c:pt idx="139">
                  <c:v>98.959999999999894</c:v>
                </c:pt>
                <c:pt idx="140">
                  <c:v>101.64</c:v>
                </c:pt>
                <c:pt idx="141">
                  <c:v>102.69</c:v>
                </c:pt>
                <c:pt idx="142">
                  <c:v>103.28</c:v>
                </c:pt>
                <c:pt idx="143">
                  <c:v>104.42</c:v>
                </c:pt>
                <c:pt idx="144">
                  <c:v>104.54</c:v>
                </c:pt>
                <c:pt idx="145">
                  <c:v>104.76</c:v>
                </c:pt>
                <c:pt idx="146">
                  <c:v>104.78</c:v>
                </c:pt>
                <c:pt idx="147">
                  <c:v>104.849999999999</c:v>
                </c:pt>
                <c:pt idx="148">
                  <c:v>104.87</c:v>
                </c:pt>
                <c:pt idx="149">
                  <c:v>106.9</c:v>
                </c:pt>
                <c:pt idx="150">
                  <c:v>106.97</c:v>
                </c:pt>
                <c:pt idx="151">
                  <c:v>107.92</c:v>
                </c:pt>
                <c:pt idx="152">
                  <c:v>108.59</c:v>
                </c:pt>
                <c:pt idx="153">
                  <c:v>110.18</c:v>
                </c:pt>
                <c:pt idx="154">
                  <c:v>110.62</c:v>
                </c:pt>
                <c:pt idx="155">
                  <c:v>110.81</c:v>
                </c:pt>
                <c:pt idx="156">
                  <c:v>111.67</c:v>
                </c:pt>
                <c:pt idx="157">
                  <c:v>111.86</c:v>
                </c:pt>
                <c:pt idx="158">
                  <c:v>113.31</c:v>
                </c:pt>
                <c:pt idx="159">
                  <c:v>113.33</c:v>
                </c:pt>
                <c:pt idx="160">
                  <c:v>115.55</c:v>
                </c:pt>
                <c:pt idx="161">
                  <c:v>116.62</c:v>
                </c:pt>
                <c:pt idx="162">
                  <c:v>117.069999999999</c:v>
                </c:pt>
                <c:pt idx="163">
                  <c:v>118.88</c:v>
                </c:pt>
                <c:pt idx="164">
                  <c:v>120.239999999999</c:v>
                </c:pt>
                <c:pt idx="165">
                  <c:v>120.4</c:v>
                </c:pt>
                <c:pt idx="166">
                  <c:v>120.86</c:v>
                </c:pt>
                <c:pt idx="167">
                  <c:v>120.88</c:v>
                </c:pt>
                <c:pt idx="168">
                  <c:v>121.93</c:v>
                </c:pt>
                <c:pt idx="169">
                  <c:v>125.2</c:v>
                </c:pt>
                <c:pt idx="170">
                  <c:v>126.84</c:v>
                </c:pt>
                <c:pt idx="171">
                  <c:v>132.93</c:v>
                </c:pt>
                <c:pt idx="172">
                  <c:v>135.87</c:v>
                </c:pt>
                <c:pt idx="173">
                  <c:v>141.849999999999</c:v>
                </c:pt>
                <c:pt idx="174">
                  <c:v>149.25</c:v>
                </c:pt>
                <c:pt idx="175">
                  <c:v>152.509999999999</c:v>
                </c:pt>
                <c:pt idx="176">
                  <c:v>153.41999999999899</c:v>
                </c:pt>
                <c:pt idx="177">
                  <c:v>156.06</c:v>
                </c:pt>
                <c:pt idx="178">
                  <c:v>164.31</c:v>
                </c:pt>
                <c:pt idx="179">
                  <c:v>167.91</c:v>
                </c:pt>
                <c:pt idx="180">
                  <c:v>168.03</c:v>
                </c:pt>
                <c:pt idx="181">
                  <c:v>169.43</c:v>
                </c:pt>
                <c:pt idx="182">
                  <c:v>174.18</c:v>
                </c:pt>
                <c:pt idx="183">
                  <c:v>199.03</c:v>
                </c:pt>
                <c:pt idx="184">
                  <c:v>230.02</c:v>
                </c:pt>
                <c:pt idx="185">
                  <c:v>230.02</c:v>
                </c:pt>
              </c:numCache>
            </c:numRef>
          </c:xVal>
          <c:yVal>
            <c:numRef>
              <c:f>Sheet1!$I$1:$I$186</c:f>
              <c:numCache>
                <c:formatCode>General</c:formatCode>
                <c:ptCount val="186"/>
                <c:pt idx="0">
                  <c:v>0</c:v>
                </c:pt>
                <c:pt idx="1">
                  <c:v>5.4347826086956503E-3</c:v>
                </c:pt>
                <c:pt idx="2">
                  <c:v>1.0869565217391301E-2</c:v>
                </c:pt>
                <c:pt idx="3">
                  <c:v>1.6304347826086901E-2</c:v>
                </c:pt>
                <c:pt idx="4">
                  <c:v>2.1739130434782601E-2</c:v>
                </c:pt>
                <c:pt idx="5">
                  <c:v>2.7173913043478201E-2</c:v>
                </c:pt>
                <c:pt idx="6">
                  <c:v>3.2608695652173898E-2</c:v>
                </c:pt>
                <c:pt idx="7">
                  <c:v>3.8043478260869498E-2</c:v>
                </c:pt>
                <c:pt idx="8">
                  <c:v>4.3478260869565202E-2</c:v>
                </c:pt>
                <c:pt idx="9">
                  <c:v>4.8913043478260802E-2</c:v>
                </c:pt>
                <c:pt idx="10">
                  <c:v>5.4347826086956499E-2</c:v>
                </c:pt>
                <c:pt idx="11">
                  <c:v>5.9782608695652099E-2</c:v>
                </c:pt>
                <c:pt idx="12">
                  <c:v>6.5217391304347797E-2</c:v>
                </c:pt>
                <c:pt idx="13">
                  <c:v>7.0652173913043403E-2</c:v>
                </c:pt>
                <c:pt idx="14">
                  <c:v>7.6086956521739094E-2</c:v>
                </c:pt>
                <c:pt idx="15">
                  <c:v>8.1521739130434701E-2</c:v>
                </c:pt>
                <c:pt idx="16">
                  <c:v>8.6956521739130405E-2</c:v>
                </c:pt>
                <c:pt idx="17">
                  <c:v>9.2391304347825998E-2</c:v>
                </c:pt>
                <c:pt idx="18">
                  <c:v>9.7826086956521702E-2</c:v>
                </c:pt>
                <c:pt idx="19">
                  <c:v>0.103260869565217</c:v>
                </c:pt>
                <c:pt idx="20">
                  <c:v>0.108695652173913</c:v>
                </c:pt>
                <c:pt idx="21">
                  <c:v>0.114130434782608</c:v>
                </c:pt>
                <c:pt idx="22">
                  <c:v>0.119565217391304</c:v>
                </c:pt>
                <c:pt idx="23">
                  <c:v>0.125</c:v>
                </c:pt>
                <c:pt idx="24">
                  <c:v>0.13043478260869501</c:v>
                </c:pt>
                <c:pt idx="25">
                  <c:v>0.13586956521739099</c:v>
                </c:pt>
                <c:pt idx="26">
                  <c:v>0.141304347826086</c:v>
                </c:pt>
                <c:pt idx="27">
                  <c:v>0.14673913043478201</c:v>
                </c:pt>
                <c:pt idx="28">
                  <c:v>0.15217391304347799</c:v>
                </c:pt>
                <c:pt idx="29">
                  <c:v>0.157608695652173</c:v>
                </c:pt>
                <c:pt idx="30">
                  <c:v>0.16304347826086901</c:v>
                </c:pt>
                <c:pt idx="31">
                  <c:v>0.16847826086956499</c:v>
                </c:pt>
                <c:pt idx="32">
                  <c:v>0.17391304347826</c:v>
                </c:pt>
                <c:pt idx="33">
                  <c:v>0.17934782608695601</c:v>
                </c:pt>
                <c:pt idx="34">
                  <c:v>0.184782608695652</c:v>
                </c:pt>
                <c:pt idx="35">
                  <c:v>0.19021739130434701</c:v>
                </c:pt>
                <c:pt idx="36">
                  <c:v>0.19565217391304299</c:v>
                </c:pt>
                <c:pt idx="37">
                  <c:v>0.201086956521739</c:v>
                </c:pt>
                <c:pt idx="38">
                  <c:v>0.20652173913043401</c:v>
                </c:pt>
                <c:pt idx="39">
                  <c:v>0.21195652173912999</c:v>
                </c:pt>
                <c:pt idx="40">
                  <c:v>0.217391304347826</c:v>
                </c:pt>
                <c:pt idx="41">
                  <c:v>0.22282608695652101</c:v>
                </c:pt>
                <c:pt idx="42">
                  <c:v>0.22826086956521699</c:v>
                </c:pt>
                <c:pt idx="43">
                  <c:v>0.233695652173913</c:v>
                </c:pt>
                <c:pt idx="44">
                  <c:v>0.23913043478260801</c:v>
                </c:pt>
                <c:pt idx="45">
                  <c:v>0.24456521739130399</c:v>
                </c:pt>
                <c:pt idx="46">
                  <c:v>0.25</c:v>
                </c:pt>
                <c:pt idx="47">
                  <c:v>0.25543478260869501</c:v>
                </c:pt>
                <c:pt idx="48">
                  <c:v>0.26086956521739102</c:v>
                </c:pt>
                <c:pt idx="49">
                  <c:v>0.26630434782608597</c:v>
                </c:pt>
                <c:pt idx="50">
                  <c:v>0.27173913043478198</c:v>
                </c:pt>
                <c:pt idx="51">
                  <c:v>0.27717391304347799</c:v>
                </c:pt>
                <c:pt idx="52">
                  <c:v>0.282608695652173</c:v>
                </c:pt>
                <c:pt idx="53">
                  <c:v>0.28804347826086901</c:v>
                </c:pt>
                <c:pt idx="54">
                  <c:v>0.29347826086956502</c:v>
                </c:pt>
                <c:pt idx="55">
                  <c:v>0.29891304347825998</c:v>
                </c:pt>
                <c:pt idx="56">
                  <c:v>0.30434782608695599</c:v>
                </c:pt>
                <c:pt idx="57">
                  <c:v>0.309782608695652</c:v>
                </c:pt>
                <c:pt idx="58">
                  <c:v>0.31521739130434701</c:v>
                </c:pt>
                <c:pt idx="59">
                  <c:v>0.32065217391304301</c:v>
                </c:pt>
                <c:pt idx="60">
                  <c:v>0.32608695652173902</c:v>
                </c:pt>
                <c:pt idx="61">
                  <c:v>0.33152173913043398</c:v>
                </c:pt>
                <c:pt idx="62">
                  <c:v>0.33695652173912999</c:v>
                </c:pt>
                <c:pt idx="63">
                  <c:v>0.342391304347826</c:v>
                </c:pt>
                <c:pt idx="64">
                  <c:v>0.34782608695652101</c:v>
                </c:pt>
                <c:pt idx="65">
                  <c:v>0.35326086956521702</c:v>
                </c:pt>
                <c:pt idx="66">
                  <c:v>0.35869565217391303</c:v>
                </c:pt>
                <c:pt idx="67">
                  <c:v>0.36413043478260798</c:v>
                </c:pt>
                <c:pt idx="68">
                  <c:v>0.36956521739130399</c:v>
                </c:pt>
                <c:pt idx="69">
                  <c:v>0.375</c:v>
                </c:pt>
                <c:pt idx="70">
                  <c:v>0.38043478260869501</c:v>
                </c:pt>
                <c:pt idx="71">
                  <c:v>0.38586956521739102</c:v>
                </c:pt>
                <c:pt idx="72">
                  <c:v>0.39130434782608597</c:v>
                </c:pt>
                <c:pt idx="73">
                  <c:v>0.39673913043478198</c:v>
                </c:pt>
                <c:pt idx="74">
                  <c:v>0.40217391304347799</c:v>
                </c:pt>
                <c:pt idx="75">
                  <c:v>0.407608695652173</c:v>
                </c:pt>
                <c:pt idx="76">
                  <c:v>0.41304347826086901</c:v>
                </c:pt>
                <c:pt idx="77">
                  <c:v>0.41847826086956502</c:v>
                </c:pt>
                <c:pt idx="78">
                  <c:v>0.42391304347825998</c:v>
                </c:pt>
                <c:pt idx="79">
                  <c:v>0.42934782608695599</c:v>
                </c:pt>
                <c:pt idx="80">
                  <c:v>0.434782608695652</c:v>
                </c:pt>
                <c:pt idx="81">
                  <c:v>0.44021739130434701</c:v>
                </c:pt>
                <c:pt idx="82">
                  <c:v>0.44565217391304301</c:v>
                </c:pt>
                <c:pt idx="83">
                  <c:v>0.45108695652173902</c:v>
                </c:pt>
                <c:pt idx="84">
                  <c:v>0.45652173913043398</c:v>
                </c:pt>
                <c:pt idx="85">
                  <c:v>0.46195652173912999</c:v>
                </c:pt>
                <c:pt idx="86">
                  <c:v>0.467391304347826</c:v>
                </c:pt>
                <c:pt idx="87">
                  <c:v>0.47282608695652101</c:v>
                </c:pt>
                <c:pt idx="88">
                  <c:v>0.47826086956521702</c:v>
                </c:pt>
                <c:pt idx="89">
                  <c:v>0.48369565217391303</c:v>
                </c:pt>
                <c:pt idx="90">
                  <c:v>0.48913043478260798</c:v>
                </c:pt>
                <c:pt idx="91">
                  <c:v>0.49456521739130399</c:v>
                </c:pt>
                <c:pt idx="92">
                  <c:v>0.5</c:v>
                </c:pt>
                <c:pt idx="93">
                  <c:v>0.50543478260869501</c:v>
                </c:pt>
                <c:pt idx="94">
                  <c:v>0.51086956521739102</c:v>
                </c:pt>
                <c:pt idx="95">
                  <c:v>0.51630434782608603</c:v>
                </c:pt>
                <c:pt idx="96">
                  <c:v>0.52173913043478204</c:v>
                </c:pt>
                <c:pt idx="97">
                  <c:v>0.52717391304347805</c:v>
                </c:pt>
                <c:pt idx="98">
                  <c:v>0.53260869565217295</c:v>
                </c:pt>
                <c:pt idx="99">
                  <c:v>0.53804347826086896</c:v>
                </c:pt>
                <c:pt idx="100">
                  <c:v>0.54347826086956497</c:v>
                </c:pt>
                <c:pt idx="101">
                  <c:v>0.54891304347825998</c:v>
                </c:pt>
                <c:pt idx="102">
                  <c:v>0.55434782608695599</c:v>
                </c:pt>
                <c:pt idx="103">
                  <c:v>0.559782608695652</c:v>
                </c:pt>
                <c:pt idx="104">
                  <c:v>0.56521739130434701</c:v>
                </c:pt>
                <c:pt idx="105">
                  <c:v>0.57065217391304301</c:v>
                </c:pt>
                <c:pt idx="106">
                  <c:v>0.57608695652173902</c:v>
                </c:pt>
                <c:pt idx="107">
                  <c:v>0.58152173913043403</c:v>
                </c:pt>
                <c:pt idx="108">
                  <c:v>0.58695652173913004</c:v>
                </c:pt>
                <c:pt idx="109">
                  <c:v>0.59239130434782605</c:v>
                </c:pt>
                <c:pt idx="110">
                  <c:v>0.59782608695652095</c:v>
                </c:pt>
                <c:pt idx="111">
                  <c:v>0.60326086956521696</c:v>
                </c:pt>
                <c:pt idx="112">
                  <c:v>0.60869565217391297</c:v>
                </c:pt>
                <c:pt idx="113">
                  <c:v>0.61413043478260798</c:v>
                </c:pt>
                <c:pt idx="114">
                  <c:v>0.61956521739130399</c:v>
                </c:pt>
                <c:pt idx="115">
                  <c:v>0.625</c:v>
                </c:pt>
                <c:pt idx="116">
                  <c:v>0.63043478260869501</c:v>
                </c:pt>
                <c:pt idx="117">
                  <c:v>0.63586956521739102</c:v>
                </c:pt>
                <c:pt idx="118">
                  <c:v>0.64130434782608603</c:v>
                </c:pt>
                <c:pt idx="119">
                  <c:v>0.64673913043478204</c:v>
                </c:pt>
                <c:pt idx="120">
                  <c:v>0.65217391304347805</c:v>
                </c:pt>
                <c:pt idx="121">
                  <c:v>0.65760869565217295</c:v>
                </c:pt>
                <c:pt idx="122">
                  <c:v>0.66304347826086896</c:v>
                </c:pt>
                <c:pt idx="123">
                  <c:v>0.66847826086956497</c:v>
                </c:pt>
                <c:pt idx="124">
                  <c:v>0.67391304347825998</c:v>
                </c:pt>
                <c:pt idx="125">
                  <c:v>0.67934782608695599</c:v>
                </c:pt>
                <c:pt idx="126">
                  <c:v>0.684782608695652</c:v>
                </c:pt>
                <c:pt idx="127">
                  <c:v>0.69021739130434701</c:v>
                </c:pt>
                <c:pt idx="128">
                  <c:v>0.69565217391304301</c:v>
                </c:pt>
                <c:pt idx="129">
                  <c:v>0.70108695652173902</c:v>
                </c:pt>
                <c:pt idx="130">
                  <c:v>0.70652173913043403</c:v>
                </c:pt>
                <c:pt idx="131">
                  <c:v>0.71195652173913004</c:v>
                </c:pt>
                <c:pt idx="132">
                  <c:v>0.71739130434782605</c:v>
                </c:pt>
                <c:pt idx="133">
                  <c:v>0.72282608695652095</c:v>
                </c:pt>
                <c:pt idx="134">
                  <c:v>0.72826086956521696</c:v>
                </c:pt>
                <c:pt idx="135">
                  <c:v>0.73369565217391197</c:v>
                </c:pt>
                <c:pt idx="136">
                  <c:v>0.73913043478260798</c:v>
                </c:pt>
                <c:pt idx="137">
                  <c:v>0.74456521739130399</c:v>
                </c:pt>
                <c:pt idx="138">
                  <c:v>0.75</c:v>
                </c:pt>
                <c:pt idx="139">
                  <c:v>0.75543478260869501</c:v>
                </c:pt>
                <c:pt idx="140">
                  <c:v>0.76086956521739102</c:v>
                </c:pt>
                <c:pt idx="141">
                  <c:v>0.76630434782608603</c:v>
                </c:pt>
                <c:pt idx="142">
                  <c:v>0.77173913043478204</c:v>
                </c:pt>
                <c:pt idx="143">
                  <c:v>0.77717391304347805</c:v>
                </c:pt>
                <c:pt idx="144">
                  <c:v>0.78260869565217295</c:v>
                </c:pt>
                <c:pt idx="145">
                  <c:v>0.78804347826086896</c:v>
                </c:pt>
                <c:pt idx="146">
                  <c:v>0.79347826086956497</c:v>
                </c:pt>
                <c:pt idx="147">
                  <c:v>0.79891304347825998</c:v>
                </c:pt>
                <c:pt idx="148">
                  <c:v>0.80434782608695599</c:v>
                </c:pt>
                <c:pt idx="149">
                  <c:v>0.809782608695652</c:v>
                </c:pt>
                <c:pt idx="150">
                  <c:v>0.81521739130434701</c:v>
                </c:pt>
                <c:pt idx="151">
                  <c:v>0.82065217391304301</c:v>
                </c:pt>
                <c:pt idx="152">
                  <c:v>0.82608695652173902</c:v>
                </c:pt>
                <c:pt idx="153">
                  <c:v>0.83152173913043403</c:v>
                </c:pt>
                <c:pt idx="154">
                  <c:v>0.83695652173913004</c:v>
                </c:pt>
                <c:pt idx="155">
                  <c:v>0.84239130434782605</c:v>
                </c:pt>
                <c:pt idx="156">
                  <c:v>0.84782608695652095</c:v>
                </c:pt>
                <c:pt idx="157">
                  <c:v>0.85326086956521696</c:v>
                </c:pt>
                <c:pt idx="158">
                  <c:v>0.85869565217391197</c:v>
                </c:pt>
                <c:pt idx="159">
                  <c:v>0.86413043478260798</c:v>
                </c:pt>
                <c:pt idx="160">
                  <c:v>0.86956521739130399</c:v>
                </c:pt>
                <c:pt idx="161">
                  <c:v>0.875</c:v>
                </c:pt>
                <c:pt idx="162">
                  <c:v>0.88043478260869501</c:v>
                </c:pt>
                <c:pt idx="163">
                  <c:v>0.88586956521739102</c:v>
                </c:pt>
                <c:pt idx="164">
                  <c:v>0.89130434782608603</c:v>
                </c:pt>
                <c:pt idx="165">
                  <c:v>0.89673913043478204</c:v>
                </c:pt>
                <c:pt idx="166">
                  <c:v>0.90217391304347805</c:v>
                </c:pt>
                <c:pt idx="167">
                  <c:v>0.90760869565217295</c:v>
                </c:pt>
                <c:pt idx="168">
                  <c:v>0.91304347826086896</c:v>
                </c:pt>
                <c:pt idx="169">
                  <c:v>0.91847826086956497</c:v>
                </c:pt>
                <c:pt idx="170">
                  <c:v>0.92391304347825998</c:v>
                </c:pt>
                <c:pt idx="171">
                  <c:v>0.92934782608695599</c:v>
                </c:pt>
                <c:pt idx="172">
                  <c:v>0.934782608695652</c:v>
                </c:pt>
                <c:pt idx="173">
                  <c:v>0.94021739130434701</c:v>
                </c:pt>
                <c:pt idx="174">
                  <c:v>0.94565217391304301</c:v>
                </c:pt>
                <c:pt idx="175">
                  <c:v>0.95108695652173902</c:v>
                </c:pt>
                <c:pt idx="176">
                  <c:v>0.95652173913043403</c:v>
                </c:pt>
                <c:pt idx="177">
                  <c:v>0.96195652173913004</c:v>
                </c:pt>
                <c:pt idx="178">
                  <c:v>0.96739130434782605</c:v>
                </c:pt>
                <c:pt idx="179">
                  <c:v>0.97282608695652095</c:v>
                </c:pt>
                <c:pt idx="180">
                  <c:v>0.97826086956521696</c:v>
                </c:pt>
                <c:pt idx="181">
                  <c:v>0.98369565217391197</c:v>
                </c:pt>
                <c:pt idx="182">
                  <c:v>0.98913043478260798</c:v>
                </c:pt>
                <c:pt idx="183">
                  <c:v>0.99456521739130399</c:v>
                </c:pt>
                <c:pt idx="184">
                  <c:v>1</c:v>
                </c:pt>
                <c:pt idx="185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07136"/>
        <c:axId val="141714560"/>
      </c:scatterChart>
      <c:valAx>
        <c:axId val="141707136"/>
        <c:scaling>
          <c:orientation val="minMax"/>
          <c:max val="2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36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726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714560"/>
        <c:crosses val="autoZero"/>
        <c:crossBetween val="midCat"/>
      </c:valAx>
      <c:valAx>
        <c:axId val="141714560"/>
        <c:scaling>
          <c:orientation val="minMax"/>
          <c:max val="1"/>
        </c:scaling>
        <c:delete val="0"/>
        <c:axPos val="l"/>
        <c:majorGridlines>
          <c:spPr>
            <a:ln w="6090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24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6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707136"/>
        <c:crosses val="autoZero"/>
        <c:crossBetween val="midCat"/>
        <c:majorUnit val="0.2"/>
        <c:minorUnit val="0.1"/>
      </c:valAx>
      <c:spPr>
        <a:solidFill>
          <a:schemeClr val="tx2">
            <a:lumMod val="20000"/>
            <a:lumOff val="80000"/>
          </a:schemeClr>
        </a:solidFill>
        <a:ln w="48723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40391018475862E-2"/>
          <c:y val="4.0117505636998681E-2"/>
          <c:w val="0.85002514782270577"/>
          <c:h val="0.8425171243838423"/>
        </c:manualLayout>
      </c:layout>
      <c:scatterChart>
        <c:scatterStyle val="smoothMarker"/>
        <c:varyColors val="0"/>
        <c:ser>
          <c:idx val="0"/>
          <c:order val="0"/>
          <c:tx>
            <c:v>Shortest Path Routing</c:v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cdfs!$C$1:$C$149</c:f>
              <c:numCache>
                <c:formatCode>General</c:formatCode>
                <c:ptCount val="149"/>
                <c:pt idx="0">
                  <c:v>6.3595873838399886</c:v>
                </c:pt>
                <c:pt idx="1">
                  <c:v>6.3595873838400001</c:v>
                </c:pt>
                <c:pt idx="2">
                  <c:v>6.7895124645099898</c:v>
                </c:pt>
                <c:pt idx="3">
                  <c:v>7.7127417527000004</c:v>
                </c:pt>
                <c:pt idx="4">
                  <c:v>8.7614826460999975</c:v>
                </c:pt>
                <c:pt idx="5">
                  <c:v>9.4077377287299964</c:v>
                </c:pt>
                <c:pt idx="6">
                  <c:v>9.9005719567499959</c:v>
                </c:pt>
                <c:pt idx="7">
                  <c:v>10.0483306157999</c:v>
                </c:pt>
                <c:pt idx="8">
                  <c:v>10.8066713485</c:v>
                </c:pt>
                <c:pt idx="9">
                  <c:v>11.292535347299905</c:v>
                </c:pt>
                <c:pt idx="10">
                  <c:v>11.427089244199905</c:v>
                </c:pt>
                <c:pt idx="11">
                  <c:v>11.7805645631</c:v>
                </c:pt>
                <c:pt idx="12">
                  <c:v>11.915294586200005</c:v>
                </c:pt>
                <c:pt idx="13">
                  <c:v>12.143556569899905</c:v>
                </c:pt>
                <c:pt idx="14">
                  <c:v>12.1797294927</c:v>
                </c:pt>
                <c:pt idx="15">
                  <c:v>12.219132838500006</c:v>
                </c:pt>
                <c:pt idx="16">
                  <c:v>12.265169899800005</c:v>
                </c:pt>
                <c:pt idx="17">
                  <c:v>12.4085121323</c:v>
                </c:pt>
                <c:pt idx="18">
                  <c:v>12.422352259100006</c:v>
                </c:pt>
                <c:pt idx="19">
                  <c:v>12.618370607999893</c:v>
                </c:pt>
                <c:pt idx="20">
                  <c:v>12.6548881326</c:v>
                </c:pt>
                <c:pt idx="21">
                  <c:v>12.6793696631999</c:v>
                </c:pt>
                <c:pt idx="22">
                  <c:v>12.768474236199905</c:v>
                </c:pt>
                <c:pt idx="23">
                  <c:v>12.792413503000002</c:v>
                </c:pt>
                <c:pt idx="24">
                  <c:v>12.868278981399998</c:v>
                </c:pt>
                <c:pt idx="25">
                  <c:v>12.953181904999905</c:v>
                </c:pt>
                <c:pt idx="26">
                  <c:v>13.2142323652999</c:v>
                </c:pt>
                <c:pt idx="27">
                  <c:v>13.4393025677</c:v>
                </c:pt>
                <c:pt idx="28">
                  <c:v>13.439451269399905</c:v>
                </c:pt>
                <c:pt idx="29">
                  <c:v>13.537853491699998</c:v>
                </c:pt>
                <c:pt idx="30">
                  <c:v>13.538698884199999</c:v>
                </c:pt>
                <c:pt idx="31">
                  <c:v>13.566738594100006</c:v>
                </c:pt>
                <c:pt idx="32">
                  <c:v>13.810261963699999</c:v>
                </c:pt>
                <c:pt idx="33">
                  <c:v>13.95094657550001</c:v>
                </c:pt>
                <c:pt idx="34">
                  <c:v>14.1861336659</c:v>
                </c:pt>
                <c:pt idx="35">
                  <c:v>14.4487991955999</c:v>
                </c:pt>
                <c:pt idx="36">
                  <c:v>14.6748702101</c:v>
                </c:pt>
                <c:pt idx="37">
                  <c:v>14.7422896904</c:v>
                </c:pt>
                <c:pt idx="38">
                  <c:v>15.019949568299905</c:v>
                </c:pt>
                <c:pt idx="39">
                  <c:v>15.176375004300001</c:v>
                </c:pt>
                <c:pt idx="40">
                  <c:v>15.184552057599905</c:v>
                </c:pt>
                <c:pt idx="41">
                  <c:v>15.290821499799998</c:v>
                </c:pt>
                <c:pt idx="42">
                  <c:v>15.315705716900005</c:v>
                </c:pt>
                <c:pt idx="43">
                  <c:v>15.351301839400005</c:v>
                </c:pt>
                <c:pt idx="44">
                  <c:v>15.513447640400004</c:v>
                </c:pt>
                <c:pt idx="45">
                  <c:v>15.5191775003</c:v>
                </c:pt>
                <c:pt idx="46">
                  <c:v>15.5587136670999</c:v>
                </c:pt>
                <c:pt idx="47">
                  <c:v>15.6000170071</c:v>
                </c:pt>
                <c:pt idx="48">
                  <c:v>15.668601472700001</c:v>
                </c:pt>
                <c:pt idx="49">
                  <c:v>15.739506275500005</c:v>
                </c:pt>
                <c:pt idx="50">
                  <c:v>15.7675871016</c:v>
                </c:pt>
                <c:pt idx="51">
                  <c:v>15.865481517099916</c:v>
                </c:pt>
                <c:pt idx="52">
                  <c:v>16.117736621399899</c:v>
                </c:pt>
                <c:pt idx="53">
                  <c:v>16.19852429769999</c:v>
                </c:pt>
                <c:pt idx="54">
                  <c:v>16.213806933800001</c:v>
                </c:pt>
                <c:pt idx="55">
                  <c:v>16.37667071700001</c:v>
                </c:pt>
                <c:pt idx="56">
                  <c:v>16.5192872215999</c:v>
                </c:pt>
                <c:pt idx="57">
                  <c:v>16.560562608800002</c:v>
                </c:pt>
                <c:pt idx="58">
                  <c:v>16.765217675099983</c:v>
                </c:pt>
                <c:pt idx="59">
                  <c:v>16.864260311100001</c:v>
                </c:pt>
                <c:pt idx="60">
                  <c:v>16.8736591002999</c:v>
                </c:pt>
                <c:pt idx="61">
                  <c:v>17.049165952700001</c:v>
                </c:pt>
                <c:pt idx="62">
                  <c:v>17.0702907049</c:v>
                </c:pt>
                <c:pt idx="63">
                  <c:v>17.347877543900001</c:v>
                </c:pt>
                <c:pt idx="64">
                  <c:v>17.398077745199899</c:v>
                </c:pt>
                <c:pt idx="65">
                  <c:v>17.4363916207</c:v>
                </c:pt>
                <c:pt idx="66">
                  <c:v>17.483245638499984</c:v>
                </c:pt>
                <c:pt idx="67">
                  <c:v>17.749889723900001</c:v>
                </c:pt>
                <c:pt idx="68">
                  <c:v>17.906496444099989</c:v>
                </c:pt>
                <c:pt idx="69">
                  <c:v>18.059529072899885</c:v>
                </c:pt>
                <c:pt idx="70">
                  <c:v>18.084865041800011</c:v>
                </c:pt>
                <c:pt idx="71">
                  <c:v>18.5260207603</c:v>
                </c:pt>
                <c:pt idx="72">
                  <c:v>18.811496925800011</c:v>
                </c:pt>
                <c:pt idx="73">
                  <c:v>18.866629367000002</c:v>
                </c:pt>
                <c:pt idx="74">
                  <c:v>19.375925402699909</c:v>
                </c:pt>
                <c:pt idx="75">
                  <c:v>19.463149812099882</c:v>
                </c:pt>
                <c:pt idx="76">
                  <c:v>19.490910601299991</c:v>
                </c:pt>
                <c:pt idx="77">
                  <c:v>19.565819344399983</c:v>
                </c:pt>
                <c:pt idx="78">
                  <c:v>19.585126688799878</c:v>
                </c:pt>
                <c:pt idx="79">
                  <c:v>19.8156929252</c:v>
                </c:pt>
                <c:pt idx="80">
                  <c:v>19.816824543300001</c:v>
                </c:pt>
                <c:pt idx="81">
                  <c:v>20.544325082</c:v>
                </c:pt>
                <c:pt idx="82">
                  <c:v>20.660830946800001</c:v>
                </c:pt>
                <c:pt idx="83">
                  <c:v>21.175760232799885</c:v>
                </c:pt>
                <c:pt idx="84">
                  <c:v>21.350410277999885</c:v>
                </c:pt>
                <c:pt idx="85">
                  <c:v>21.3877151495</c:v>
                </c:pt>
                <c:pt idx="86">
                  <c:v>21.439884029900011</c:v>
                </c:pt>
                <c:pt idx="87">
                  <c:v>21.74477458649999</c:v>
                </c:pt>
                <c:pt idx="88">
                  <c:v>21.8005623626999</c:v>
                </c:pt>
                <c:pt idx="89">
                  <c:v>21.883186587999983</c:v>
                </c:pt>
                <c:pt idx="90">
                  <c:v>21.912644539299983</c:v>
                </c:pt>
                <c:pt idx="91">
                  <c:v>22.233804737300005</c:v>
                </c:pt>
                <c:pt idx="92">
                  <c:v>22.34748088029999</c:v>
                </c:pt>
                <c:pt idx="93">
                  <c:v>22.772452032499888</c:v>
                </c:pt>
                <c:pt idx="94">
                  <c:v>22.794594746200001</c:v>
                </c:pt>
                <c:pt idx="95">
                  <c:v>23.173558032300001</c:v>
                </c:pt>
                <c:pt idx="96">
                  <c:v>23.4098033468</c:v>
                </c:pt>
                <c:pt idx="97">
                  <c:v>23.592553413400001</c:v>
                </c:pt>
                <c:pt idx="98">
                  <c:v>23.687388643199899</c:v>
                </c:pt>
                <c:pt idx="99">
                  <c:v>23.8759628058</c:v>
                </c:pt>
                <c:pt idx="100">
                  <c:v>24.167429182599889</c:v>
                </c:pt>
                <c:pt idx="101">
                  <c:v>24.37687577939991</c:v>
                </c:pt>
                <c:pt idx="102">
                  <c:v>24.442608867299889</c:v>
                </c:pt>
                <c:pt idx="103">
                  <c:v>24.6475502919</c:v>
                </c:pt>
                <c:pt idx="104">
                  <c:v>25.04941979649999</c:v>
                </c:pt>
                <c:pt idx="105">
                  <c:v>25.22034517649999</c:v>
                </c:pt>
                <c:pt idx="106">
                  <c:v>25.607704566500001</c:v>
                </c:pt>
                <c:pt idx="107">
                  <c:v>25.789681192500002</c:v>
                </c:pt>
                <c:pt idx="108">
                  <c:v>25.823448679599885</c:v>
                </c:pt>
                <c:pt idx="109">
                  <c:v>25.859838759300011</c:v>
                </c:pt>
                <c:pt idx="110">
                  <c:v>25.973416272299982</c:v>
                </c:pt>
                <c:pt idx="111">
                  <c:v>26.3970430882</c:v>
                </c:pt>
                <c:pt idx="112">
                  <c:v>27.437103444400005</c:v>
                </c:pt>
                <c:pt idx="113">
                  <c:v>27.44905961109999</c:v>
                </c:pt>
                <c:pt idx="114">
                  <c:v>27.594723261399889</c:v>
                </c:pt>
                <c:pt idx="115">
                  <c:v>28.12798175229992</c:v>
                </c:pt>
                <c:pt idx="116">
                  <c:v>28.199494872599889</c:v>
                </c:pt>
                <c:pt idx="117">
                  <c:v>28.959044844499889</c:v>
                </c:pt>
                <c:pt idx="118">
                  <c:v>29.124964732300011</c:v>
                </c:pt>
                <c:pt idx="119">
                  <c:v>29.1359369454999</c:v>
                </c:pt>
                <c:pt idx="120">
                  <c:v>29.508737397999983</c:v>
                </c:pt>
                <c:pt idx="121">
                  <c:v>29.943003466899899</c:v>
                </c:pt>
                <c:pt idx="122">
                  <c:v>29.9632784102999</c:v>
                </c:pt>
                <c:pt idx="123">
                  <c:v>32.214320860900003</c:v>
                </c:pt>
                <c:pt idx="124">
                  <c:v>32.385907875799994</c:v>
                </c:pt>
                <c:pt idx="125">
                  <c:v>33.277424030199995</c:v>
                </c:pt>
                <c:pt idx="126">
                  <c:v>33.565216048099934</c:v>
                </c:pt>
                <c:pt idx="127">
                  <c:v>33.899081362599993</c:v>
                </c:pt>
                <c:pt idx="128">
                  <c:v>34.019961115599898</c:v>
                </c:pt>
                <c:pt idx="129">
                  <c:v>34.342671551199878</c:v>
                </c:pt>
                <c:pt idx="130">
                  <c:v>37.039724112199913</c:v>
                </c:pt>
                <c:pt idx="131">
                  <c:v>38.229699216800022</c:v>
                </c:pt>
                <c:pt idx="132">
                  <c:v>39.220651141300003</c:v>
                </c:pt>
                <c:pt idx="133">
                  <c:v>39.4617110870999</c:v>
                </c:pt>
                <c:pt idx="134">
                  <c:v>39.678279968200002</c:v>
                </c:pt>
                <c:pt idx="135">
                  <c:v>39.788981284099911</c:v>
                </c:pt>
                <c:pt idx="136">
                  <c:v>40.325365024100023</c:v>
                </c:pt>
                <c:pt idx="137">
                  <c:v>40.553487858199972</c:v>
                </c:pt>
                <c:pt idx="138">
                  <c:v>41.456254256699879</c:v>
                </c:pt>
                <c:pt idx="139">
                  <c:v>41.632342938199947</c:v>
                </c:pt>
                <c:pt idx="140">
                  <c:v>41.860262701599993</c:v>
                </c:pt>
                <c:pt idx="141">
                  <c:v>42.872937689499899</c:v>
                </c:pt>
                <c:pt idx="142">
                  <c:v>43.376623595599973</c:v>
                </c:pt>
                <c:pt idx="143">
                  <c:v>43.9930628591</c:v>
                </c:pt>
                <c:pt idx="144">
                  <c:v>44.0710113879</c:v>
                </c:pt>
                <c:pt idx="145">
                  <c:v>57.050419973599993</c:v>
                </c:pt>
                <c:pt idx="146">
                  <c:v>67.211986644999897</c:v>
                </c:pt>
                <c:pt idx="147">
                  <c:v>77.322678313999887</c:v>
                </c:pt>
                <c:pt idx="148">
                  <c:v>77.322678313999887</c:v>
                </c:pt>
              </c:numCache>
            </c:numRef>
          </c:xVal>
          <c:yVal>
            <c:numRef>
              <c:f>cdfs!$B$1:$B$149</c:f>
              <c:numCache>
                <c:formatCode>General</c:formatCode>
                <c:ptCount val="149"/>
                <c:pt idx="0">
                  <c:v>0</c:v>
                </c:pt>
                <c:pt idx="1">
                  <c:v>6.8027210884353748E-3</c:v>
                </c:pt>
                <c:pt idx="2">
                  <c:v>1.3605442176870697E-2</c:v>
                </c:pt>
                <c:pt idx="3">
                  <c:v>2.040816326530611E-2</c:v>
                </c:pt>
                <c:pt idx="4">
                  <c:v>2.7210884353741395E-2</c:v>
                </c:pt>
                <c:pt idx="5">
                  <c:v>3.4013605442176825E-2</c:v>
                </c:pt>
                <c:pt idx="6">
                  <c:v>4.0816326530612249E-2</c:v>
                </c:pt>
                <c:pt idx="7">
                  <c:v>4.7619047619047623E-2</c:v>
                </c:pt>
                <c:pt idx="8">
                  <c:v>5.442176870748288E-2</c:v>
                </c:pt>
                <c:pt idx="9">
                  <c:v>6.1224489795918297E-2</c:v>
                </c:pt>
                <c:pt idx="10">
                  <c:v>6.8027210884353734E-2</c:v>
                </c:pt>
                <c:pt idx="11">
                  <c:v>7.4829931972789129E-2</c:v>
                </c:pt>
                <c:pt idx="12">
                  <c:v>8.1632653061224442E-2</c:v>
                </c:pt>
                <c:pt idx="13">
                  <c:v>8.8435374149659893E-2</c:v>
                </c:pt>
                <c:pt idx="14">
                  <c:v>9.5238095238095261E-2</c:v>
                </c:pt>
                <c:pt idx="15">
                  <c:v>0.10204081632653</c:v>
                </c:pt>
                <c:pt idx="16">
                  <c:v>0.108843537414965</c:v>
                </c:pt>
                <c:pt idx="17">
                  <c:v>0.11564625850340107</c:v>
                </c:pt>
                <c:pt idx="18">
                  <c:v>0.122448979591836</c:v>
                </c:pt>
                <c:pt idx="19">
                  <c:v>0.129251700680272</c:v>
                </c:pt>
                <c:pt idx="20">
                  <c:v>0.136054421768707</c:v>
                </c:pt>
                <c:pt idx="21">
                  <c:v>0.14285714285714213</c:v>
                </c:pt>
                <c:pt idx="22">
                  <c:v>0.14965986394557793</c:v>
                </c:pt>
                <c:pt idx="23">
                  <c:v>0.15646258503401309</c:v>
                </c:pt>
                <c:pt idx="24">
                  <c:v>0.16326530612244822</c:v>
                </c:pt>
                <c:pt idx="25">
                  <c:v>0.1700680272108839</c:v>
                </c:pt>
                <c:pt idx="26">
                  <c:v>0.17687074829931893</c:v>
                </c:pt>
                <c:pt idx="27">
                  <c:v>0.183673469387755</c:v>
                </c:pt>
                <c:pt idx="28">
                  <c:v>0.19047619047619016</c:v>
                </c:pt>
                <c:pt idx="29">
                  <c:v>0.19727891156462504</c:v>
                </c:pt>
                <c:pt idx="30">
                  <c:v>0.20408163265306101</c:v>
                </c:pt>
                <c:pt idx="31">
                  <c:v>0.21088435374149617</c:v>
                </c:pt>
                <c:pt idx="32">
                  <c:v>0.21768707482993099</c:v>
                </c:pt>
                <c:pt idx="33">
                  <c:v>0.2244897959183671</c:v>
                </c:pt>
                <c:pt idx="34">
                  <c:v>0.23129251700680201</c:v>
                </c:pt>
                <c:pt idx="35">
                  <c:v>0.23809523809523817</c:v>
                </c:pt>
                <c:pt idx="36">
                  <c:v>0.24489795918367299</c:v>
                </c:pt>
                <c:pt idx="37">
                  <c:v>0.25170068027210801</c:v>
                </c:pt>
                <c:pt idx="38">
                  <c:v>0.25850340136054417</c:v>
                </c:pt>
                <c:pt idx="39">
                  <c:v>0.265306122448979</c:v>
                </c:pt>
                <c:pt idx="40">
                  <c:v>0.27210884353741416</c:v>
                </c:pt>
                <c:pt idx="41">
                  <c:v>0.27891156462585026</c:v>
                </c:pt>
                <c:pt idx="42">
                  <c:v>0.28571428571428525</c:v>
                </c:pt>
                <c:pt idx="43">
                  <c:v>0.29251700680272102</c:v>
                </c:pt>
                <c:pt idx="44">
                  <c:v>0.29931972789115624</c:v>
                </c:pt>
                <c:pt idx="45">
                  <c:v>0.30612244897959118</c:v>
                </c:pt>
                <c:pt idx="46">
                  <c:v>0.31292517006802717</c:v>
                </c:pt>
                <c:pt idx="47">
                  <c:v>0.31972789115646233</c:v>
                </c:pt>
                <c:pt idx="48">
                  <c:v>0.32653061224489732</c:v>
                </c:pt>
                <c:pt idx="49">
                  <c:v>0.33333333333333298</c:v>
                </c:pt>
                <c:pt idx="50">
                  <c:v>0.34013605442176775</c:v>
                </c:pt>
                <c:pt idx="51">
                  <c:v>0.34693877551020436</c:v>
                </c:pt>
                <c:pt idx="52">
                  <c:v>0.35374149659863885</c:v>
                </c:pt>
                <c:pt idx="53">
                  <c:v>0.36054421768707418</c:v>
                </c:pt>
                <c:pt idx="54">
                  <c:v>0.36734693877551017</c:v>
                </c:pt>
                <c:pt idx="55">
                  <c:v>0.37414965986394516</c:v>
                </c:pt>
                <c:pt idx="56">
                  <c:v>0.38095238095238032</c:v>
                </c:pt>
                <c:pt idx="57">
                  <c:v>0.38775510204081598</c:v>
                </c:pt>
                <c:pt idx="58">
                  <c:v>0.39455782312925136</c:v>
                </c:pt>
                <c:pt idx="59">
                  <c:v>0.40136054421768724</c:v>
                </c:pt>
                <c:pt idx="60">
                  <c:v>0.40816326530612201</c:v>
                </c:pt>
                <c:pt idx="61">
                  <c:v>0.4149659863945574</c:v>
                </c:pt>
                <c:pt idx="62">
                  <c:v>0.42176870748299317</c:v>
                </c:pt>
                <c:pt idx="63">
                  <c:v>0.42857142857142799</c:v>
                </c:pt>
                <c:pt idx="64">
                  <c:v>0.43537414965986343</c:v>
                </c:pt>
                <c:pt idx="65">
                  <c:v>0.4421768707482992</c:v>
                </c:pt>
                <c:pt idx="66">
                  <c:v>0.4489795918367343</c:v>
                </c:pt>
                <c:pt idx="67">
                  <c:v>0.45578231292517002</c:v>
                </c:pt>
                <c:pt idx="68">
                  <c:v>0.46258503401360501</c:v>
                </c:pt>
                <c:pt idx="69">
                  <c:v>0.46938775510204039</c:v>
                </c:pt>
                <c:pt idx="70">
                  <c:v>0.47619047619047616</c:v>
                </c:pt>
                <c:pt idx="71">
                  <c:v>0.48299319727891116</c:v>
                </c:pt>
                <c:pt idx="72">
                  <c:v>0.48979591836734598</c:v>
                </c:pt>
                <c:pt idx="73">
                  <c:v>0.49659863945578198</c:v>
                </c:pt>
                <c:pt idx="74">
                  <c:v>0.50340136054421669</c:v>
                </c:pt>
                <c:pt idx="75">
                  <c:v>0.51020408163265241</c:v>
                </c:pt>
                <c:pt idx="76">
                  <c:v>0.51700680272108801</c:v>
                </c:pt>
                <c:pt idx="77">
                  <c:v>0.52380952380952295</c:v>
                </c:pt>
                <c:pt idx="78">
                  <c:v>0.53061224489795833</c:v>
                </c:pt>
                <c:pt idx="79">
                  <c:v>0.53741496598639338</c:v>
                </c:pt>
                <c:pt idx="80">
                  <c:v>0.54421768707482898</c:v>
                </c:pt>
                <c:pt idx="81">
                  <c:v>0.55102040816326503</c:v>
                </c:pt>
                <c:pt idx="82">
                  <c:v>0.55782312925169997</c:v>
                </c:pt>
                <c:pt idx="83">
                  <c:v>0.56462585034013679</c:v>
                </c:pt>
                <c:pt idx="84">
                  <c:v>0.57142857142857151</c:v>
                </c:pt>
                <c:pt idx="85">
                  <c:v>0.57823129251700633</c:v>
                </c:pt>
                <c:pt idx="86">
                  <c:v>0.58503401360544249</c:v>
                </c:pt>
                <c:pt idx="87">
                  <c:v>0.59183673469387754</c:v>
                </c:pt>
                <c:pt idx="88">
                  <c:v>0.59863945578231192</c:v>
                </c:pt>
                <c:pt idx="89">
                  <c:v>0.60544217687074797</c:v>
                </c:pt>
                <c:pt idx="90">
                  <c:v>0.6122448979591838</c:v>
                </c:pt>
                <c:pt idx="91">
                  <c:v>0.61904761904761929</c:v>
                </c:pt>
                <c:pt idx="92">
                  <c:v>0.62585034013605401</c:v>
                </c:pt>
                <c:pt idx="93">
                  <c:v>0.63265306122448972</c:v>
                </c:pt>
                <c:pt idx="94">
                  <c:v>0.63945578231292499</c:v>
                </c:pt>
                <c:pt idx="95">
                  <c:v>0.64625850340136004</c:v>
                </c:pt>
                <c:pt idx="96">
                  <c:v>0.65306122448979564</c:v>
                </c:pt>
                <c:pt idx="97">
                  <c:v>0.65986394557823103</c:v>
                </c:pt>
                <c:pt idx="98">
                  <c:v>0.6666666666666663</c:v>
                </c:pt>
                <c:pt idx="99">
                  <c:v>0.67346938775510201</c:v>
                </c:pt>
                <c:pt idx="100">
                  <c:v>0.68027210884353684</c:v>
                </c:pt>
                <c:pt idx="101">
                  <c:v>0.68707482993197222</c:v>
                </c:pt>
                <c:pt idx="102">
                  <c:v>0.69387755102040849</c:v>
                </c:pt>
                <c:pt idx="103">
                  <c:v>0.70068027210884365</c:v>
                </c:pt>
                <c:pt idx="104">
                  <c:v>0.7074829931972777</c:v>
                </c:pt>
                <c:pt idx="105">
                  <c:v>0.7142857142857143</c:v>
                </c:pt>
                <c:pt idx="106">
                  <c:v>0.72108843537414935</c:v>
                </c:pt>
                <c:pt idx="107">
                  <c:v>0.72789115646258484</c:v>
                </c:pt>
                <c:pt idx="108">
                  <c:v>0.73469387755102067</c:v>
                </c:pt>
                <c:pt idx="109">
                  <c:v>0.74149659863945505</c:v>
                </c:pt>
                <c:pt idx="110">
                  <c:v>0.74829931972789132</c:v>
                </c:pt>
                <c:pt idx="111">
                  <c:v>0.7551020408163257</c:v>
                </c:pt>
                <c:pt idx="112">
                  <c:v>0.76190476190476097</c:v>
                </c:pt>
                <c:pt idx="113">
                  <c:v>0.7687074829931978</c:v>
                </c:pt>
                <c:pt idx="114">
                  <c:v>0.77551020408163152</c:v>
                </c:pt>
                <c:pt idx="115">
                  <c:v>0.78231292517006745</c:v>
                </c:pt>
                <c:pt idx="116">
                  <c:v>0.7891156462585035</c:v>
                </c:pt>
                <c:pt idx="117">
                  <c:v>0.79591836734693766</c:v>
                </c:pt>
                <c:pt idx="118">
                  <c:v>0.80272108843537449</c:v>
                </c:pt>
                <c:pt idx="119">
                  <c:v>0.80952380952380931</c:v>
                </c:pt>
                <c:pt idx="120">
                  <c:v>0.81632653061224369</c:v>
                </c:pt>
                <c:pt idx="121">
                  <c:v>0.8231292517006803</c:v>
                </c:pt>
                <c:pt idx="122">
                  <c:v>0.82993197278911535</c:v>
                </c:pt>
                <c:pt idx="123">
                  <c:v>0.83673469387754995</c:v>
                </c:pt>
                <c:pt idx="124">
                  <c:v>0.843537414965986</c:v>
                </c:pt>
                <c:pt idx="125">
                  <c:v>0.8503401360544216</c:v>
                </c:pt>
                <c:pt idx="126">
                  <c:v>0.85714285714285732</c:v>
                </c:pt>
                <c:pt idx="127">
                  <c:v>0.86394557823129237</c:v>
                </c:pt>
                <c:pt idx="128">
                  <c:v>0.87074829931972764</c:v>
                </c:pt>
                <c:pt idx="129">
                  <c:v>0.87755102040816335</c:v>
                </c:pt>
                <c:pt idx="130">
                  <c:v>0.88435374149659818</c:v>
                </c:pt>
                <c:pt idx="131">
                  <c:v>0.89115646258503423</c:v>
                </c:pt>
                <c:pt idx="132">
                  <c:v>0.8979591836734695</c:v>
                </c:pt>
                <c:pt idx="133">
                  <c:v>0.90476190476190366</c:v>
                </c:pt>
                <c:pt idx="134">
                  <c:v>0.91156462585033948</c:v>
                </c:pt>
                <c:pt idx="135">
                  <c:v>0.91836734693877498</c:v>
                </c:pt>
                <c:pt idx="136">
                  <c:v>0.92517006802720969</c:v>
                </c:pt>
                <c:pt idx="137">
                  <c:v>0.93197278911564541</c:v>
                </c:pt>
                <c:pt idx="138">
                  <c:v>0.93877551020408168</c:v>
                </c:pt>
                <c:pt idx="139">
                  <c:v>0.94557823129251595</c:v>
                </c:pt>
                <c:pt idx="140">
                  <c:v>0.952380952380952</c:v>
                </c:pt>
                <c:pt idx="141">
                  <c:v>0.95918367346938749</c:v>
                </c:pt>
                <c:pt idx="142">
                  <c:v>0.96598639455782298</c:v>
                </c:pt>
                <c:pt idx="143">
                  <c:v>0.97278911564625781</c:v>
                </c:pt>
                <c:pt idx="144">
                  <c:v>0.97959183673469341</c:v>
                </c:pt>
                <c:pt idx="145">
                  <c:v>0.98639455782312901</c:v>
                </c:pt>
                <c:pt idx="146">
                  <c:v>0.99319727891156362</c:v>
                </c:pt>
                <c:pt idx="147">
                  <c:v>1</c:v>
                </c:pt>
                <c:pt idx="148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MORE</c:v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cdfs!$E:$E</c:f>
              <c:numCache>
                <c:formatCode>General</c:formatCode>
                <c:ptCount val="1048576"/>
                <c:pt idx="0">
                  <c:v>16.00679748619989</c:v>
                </c:pt>
                <c:pt idx="1">
                  <c:v>16.0067974862</c:v>
                </c:pt>
                <c:pt idx="2">
                  <c:v>18.35385404639991</c:v>
                </c:pt>
                <c:pt idx="3">
                  <c:v>18.533410285999889</c:v>
                </c:pt>
                <c:pt idx="4">
                  <c:v>18.830533111000001</c:v>
                </c:pt>
                <c:pt idx="5">
                  <c:v>19.07635415329991</c:v>
                </c:pt>
                <c:pt idx="6">
                  <c:v>19.166132273099983</c:v>
                </c:pt>
                <c:pt idx="7">
                  <c:v>19.414090889699899</c:v>
                </c:pt>
                <c:pt idx="8">
                  <c:v>19.553033217899991</c:v>
                </c:pt>
                <c:pt idx="9">
                  <c:v>19.565858663600011</c:v>
                </c:pt>
                <c:pt idx="10">
                  <c:v>19.884357231399889</c:v>
                </c:pt>
                <c:pt idx="11">
                  <c:v>19.933521439900002</c:v>
                </c:pt>
                <c:pt idx="12">
                  <c:v>20.01474926249999</c:v>
                </c:pt>
                <c:pt idx="13">
                  <c:v>20.031849856800001</c:v>
                </c:pt>
                <c:pt idx="14">
                  <c:v>20.213543670599986</c:v>
                </c:pt>
                <c:pt idx="15">
                  <c:v>20.378136890299889</c:v>
                </c:pt>
                <c:pt idx="16">
                  <c:v>20.576931298400005</c:v>
                </c:pt>
                <c:pt idx="17">
                  <c:v>20.617545209700001</c:v>
                </c:pt>
                <c:pt idx="18">
                  <c:v>20.728699072299978</c:v>
                </c:pt>
                <c:pt idx="19">
                  <c:v>20.820614766399899</c:v>
                </c:pt>
                <c:pt idx="20">
                  <c:v>20.8526783806</c:v>
                </c:pt>
                <c:pt idx="21">
                  <c:v>21.0151340259</c:v>
                </c:pt>
                <c:pt idx="22">
                  <c:v>21.07712368</c:v>
                </c:pt>
                <c:pt idx="23">
                  <c:v>21.1775896712</c:v>
                </c:pt>
                <c:pt idx="24">
                  <c:v>21.2288914539999</c:v>
                </c:pt>
                <c:pt idx="25">
                  <c:v>21.239579325400001</c:v>
                </c:pt>
                <c:pt idx="26">
                  <c:v>21.43196101059991</c:v>
                </c:pt>
                <c:pt idx="27">
                  <c:v>21.5367021504</c:v>
                </c:pt>
                <c:pt idx="28">
                  <c:v>21.62434269589999</c:v>
                </c:pt>
                <c:pt idx="29">
                  <c:v>21.6777820529</c:v>
                </c:pt>
                <c:pt idx="30">
                  <c:v>21.748322004199878</c:v>
                </c:pt>
                <c:pt idx="31">
                  <c:v>21.7739728956</c:v>
                </c:pt>
                <c:pt idx="32">
                  <c:v>21.806036509799885</c:v>
                </c:pt>
                <c:pt idx="33">
                  <c:v>21.865888589600001</c:v>
                </c:pt>
                <c:pt idx="34">
                  <c:v>21.895814629600011</c:v>
                </c:pt>
                <c:pt idx="35">
                  <c:v>22.103159334800001</c:v>
                </c:pt>
                <c:pt idx="36">
                  <c:v>22.340430079899889</c:v>
                </c:pt>
                <c:pt idx="37">
                  <c:v>22.443033645399986</c:v>
                </c:pt>
                <c:pt idx="38">
                  <c:v>22.498610576699878</c:v>
                </c:pt>
                <c:pt idx="39">
                  <c:v>22.562737805099882</c:v>
                </c:pt>
                <c:pt idx="40">
                  <c:v>22.6803043906</c:v>
                </c:pt>
                <c:pt idx="41">
                  <c:v>22.716643153300002</c:v>
                </c:pt>
                <c:pt idx="42">
                  <c:v>22.7871831046</c:v>
                </c:pt>
                <c:pt idx="43">
                  <c:v>22.8021461246</c:v>
                </c:pt>
                <c:pt idx="44">
                  <c:v>23.054379889700002</c:v>
                </c:pt>
                <c:pt idx="45">
                  <c:v>23.0650677611</c:v>
                </c:pt>
                <c:pt idx="46">
                  <c:v>23.080030781099989</c:v>
                </c:pt>
                <c:pt idx="47">
                  <c:v>23.112094395300005</c:v>
                </c:pt>
                <c:pt idx="48">
                  <c:v>23.206147663599889</c:v>
                </c:pt>
                <c:pt idx="49">
                  <c:v>23.214697960799899</c:v>
                </c:pt>
                <c:pt idx="50">
                  <c:v>23.295925783400001</c:v>
                </c:pt>
                <c:pt idx="51">
                  <c:v>23.426317814499889</c:v>
                </c:pt>
                <c:pt idx="52">
                  <c:v>23.541746825699889</c:v>
                </c:pt>
                <c:pt idx="53">
                  <c:v>23.563122568499889</c:v>
                </c:pt>
                <c:pt idx="54">
                  <c:v>23.5673977171</c:v>
                </c:pt>
                <c:pt idx="55">
                  <c:v>23.680689153899991</c:v>
                </c:pt>
                <c:pt idx="56">
                  <c:v>23.7084776196</c:v>
                </c:pt>
                <c:pt idx="57">
                  <c:v>23.712752768200001</c:v>
                </c:pt>
                <c:pt idx="58">
                  <c:v>23.881621136299991</c:v>
                </c:pt>
                <c:pt idx="59">
                  <c:v>23.896584156300001</c:v>
                </c:pt>
                <c:pt idx="60">
                  <c:v>24.005600444599889</c:v>
                </c:pt>
                <c:pt idx="61">
                  <c:v>24.076140395899991</c:v>
                </c:pt>
                <c:pt idx="62">
                  <c:v>24.125304604299899</c:v>
                </c:pt>
                <c:pt idx="63">
                  <c:v>24.2514214869</c:v>
                </c:pt>
                <c:pt idx="64">
                  <c:v>24.473729212099983</c:v>
                </c:pt>
                <c:pt idx="65">
                  <c:v>24.52716856909991</c:v>
                </c:pt>
                <c:pt idx="66">
                  <c:v>24.599846094699899</c:v>
                </c:pt>
                <c:pt idx="67">
                  <c:v>24.792227779899889</c:v>
                </c:pt>
                <c:pt idx="68">
                  <c:v>24.867042879699984</c:v>
                </c:pt>
                <c:pt idx="69">
                  <c:v>24.88200589969999</c:v>
                </c:pt>
                <c:pt idx="70">
                  <c:v>25.369372835699885</c:v>
                </c:pt>
                <c:pt idx="71">
                  <c:v>25.822538583199986</c:v>
                </c:pt>
                <c:pt idx="72">
                  <c:v>25.884528237399984</c:v>
                </c:pt>
                <c:pt idx="73">
                  <c:v>26.008507545599983</c:v>
                </c:pt>
                <c:pt idx="74">
                  <c:v>26.102560814</c:v>
                </c:pt>
                <c:pt idx="75">
                  <c:v>26.267154033600001</c:v>
                </c:pt>
                <c:pt idx="76">
                  <c:v>26.31845581629991</c:v>
                </c:pt>
                <c:pt idx="77">
                  <c:v>26.35906972770001</c:v>
                </c:pt>
                <c:pt idx="78">
                  <c:v>26.369757599099991</c:v>
                </c:pt>
                <c:pt idx="79">
                  <c:v>26.61344106709991</c:v>
                </c:pt>
                <c:pt idx="80">
                  <c:v>26.632679235599984</c:v>
                </c:pt>
                <c:pt idx="81">
                  <c:v>26.6882561669</c:v>
                </c:pt>
                <c:pt idx="82">
                  <c:v>26.74597067249999</c:v>
                </c:pt>
                <c:pt idx="83">
                  <c:v>26.748108246799983</c:v>
                </c:pt>
                <c:pt idx="84">
                  <c:v>26.987516566199986</c:v>
                </c:pt>
                <c:pt idx="85">
                  <c:v>26.996066863299991</c:v>
                </c:pt>
                <c:pt idx="86">
                  <c:v>27.081569834599986</c:v>
                </c:pt>
                <c:pt idx="87">
                  <c:v>27.237612757000001</c:v>
                </c:pt>
                <c:pt idx="88">
                  <c:v>27.303877559699909</c:v>
                </c:pt>
                <c:pt idx="89">
                  <c:v>27.513359839299991</c:v>
                </c:pt>
                <c:pt idx="90">
                  <c:v>27.615963404700011</c:v>
                </c:pt>
                <c:pt idx="91">
                  <c:v>27.784831772899899</c:v>
                </c:pt>
                <c:pt idx="92">
                  <c:v>28.099055192200023</c:v>
                </c:pt>
                <c:pt idx="93">
                  <c:v>28.116155786400022</c:v>
                </c:pt>
                <c:pt idx="94">
                  <c:v>28.4132786113999</c:v>
                </c:pt>
                <c:pt idx="95">
                  <c:v>28.635586336599889</c:v>
                </c:pt>
                <c:pt idx="96">
                  <c:v>28.6783378222</c:v>
                </c:pt>
                <c:pt idx="97">
                  <c:v>28.847206190400001</c:v>
                </c:pt>
                <c:pt idx="98">
                  <c:v>28.9156085674</c:v>
                </c:pt>
                <c:pt idx="99">
                  <c:v>28.9348467358999</c:v>
                </c:pt>
                <c:pt idx="100">
                  <c:v>29.1229532726</c:v>
                </c:pt>
                <c:pt idx="101">
                  <c:v>29.642383822799889</c:v>
                </c:pt>
                <c:pt idx="102">
                  <c:v>29.655209268499899</c:v>
                </c:pt>
                <c:pt idx="103">
                  <c:v>30.191740413000005</c:v>
                </c:pt>
                <c:pt idx="104">
                  <c:v>30.234491898600005</c:v>
                </c:pt>
                <c:pt idx="105">
                  <c:v>30.3435081868999</c:v>
                </c:pt>
                <c:pt idx="106">
                  <c:v>30.454662049499991</c:v>
                </c:pt>
                <c:pt idx="107">
                  <c:v>30.476037792299991</c:v>
                </c:pt>
                <c:pt idx="108">
                  <c:v>30.516651703600012</c:v>
                </c:pt>
                <c:pt idx="109">
                  <c:v>30.5871916549</c:v>
                </c:pt>
                <c:pt idx="110">
                  <c:v>30.6042922492</c:v>
                </c:pt>
                <c:pt idx="111">
                  <c:v>30.694070368900011</c:v>
                </c:pt>
                <c:pt idx="112">
                  <c:v>30.730409131699989</c:v>
                </c:pt>
                <c:pt idx="113">
                  <c:v>31.2092257706</c:v>
                </c:pt>
                <c:pt idx="114">
                  <c:v>31.427258347199899</c:v>
                </c:pt>
                <c:pt idx="115">
                  <c:v>31.617502458200011</c:v>
                </c:pt>
                <c:pt idx="116">
                  <c:v>32.466119447700002</c:v>
                </c:pt>
                <c:pt idx="117">
                  <c:v>32.515283656099996</c:v>
                </c:pt>
                <c:pt idx="118">
                  <c:v>32.690564747099913</c:v>
                </c:pt>
                <c:pt idx="119">
                  <c:v>32.808131332599935</c:v>
                </c:pt>
                <c:pt idx="120">
                  <c:v>32.962036680799912</c:v>
                </c:pt>
                <c:pt idx="121">
                  <c:v>33.094566286199921</c:v>
                </c:pt>
                <c:pt idx="122">
                  <c:v>33.180069257399978</c:v>
                </c:pt>
                <c:pt idx="123">
                  <c:v>33.274122525800003</c:v>
                </c:pt>
                <c:pt idx="124">
                  <c:v>33.8256166902</c:v>
                </c:pt>
                <c:pt idx="125">
                  <c:v>34.129152238000046</c:v>
                </c:pt>
                <c:pt idx="126">
                  <c:v>34.6678209568</c:v>
                </c:pt>
                <c:pt idx="127">
                  <c:v>34.971356504599996</c:v>
                </c:pt>
                <c:pt idx="128">
                  <c:v>35.091060664399897</c:v>
                </c:pt>
                <c:pt idx="129">
                  <c:v>35.311230815299979</c:v>
                </c:pt>
                <c:pt idx="130">
                  <c:v>35.666068145899921</c:v>
                </c:pt>
                <c:pt idx="131">
                  <c:v>36.057244239199974</c:v>
                </c:pt>
                <c:pt idx="132">
                  <c:v>36.097858150599912</c:v>
                </c:pt>
                <c:pt idx="133">
                  <c:v>36.132059339100024</c:v>
                </c:pt>
                <c:pt idx="134">
                  <c:v>36.959300585699879</c:v>
                </c:pt>
                <c:pt idx="135">
                  <c:v>38.996408875199911</c:v>
                </c:pt>
                <c:pt idx="136">
                  <c:v>39.0968748664</c:v>
                </c:pt>
                <c:pt idx="137">
                  <c:v>39.543627891099995</c:v>
                </c:pt>
                <c:pt idx="138">
                  <c:v>39.832200418999996</c:v>
                </c:pt>
                <c:pt idx="139">
                  <c:v>40.411483048999898</c:v>
                </c:pt>
                <c:pt idx="140">
                  <c:v>41.672651874700001</c:v>
                </c:pt>
                <c:pt idx="141">
                  <c:v>43.115514514099921</c:v>
                </c:pt>
                <c:pt idx="142">
                  <c:v>43.624257192899911</c:v>
                </c:pt>
                <c:pt idx="143">
                  <c:v>44.180026505899995</c:v>
                </c:pt>
                <c:pt idx="144">
                  <c:v>48.296994570599921</c:v>
                </c:pt>
                <c:pt idx="145">
                  <c:v>49.288829036800003</c:v>
                </c:pt>
                <c:pt idx="146">
                  <c:v>64.309563507299899</c:v>
                </c:pt>
                <c:pt idx="147">
                  <c:v>79.13791629259984</c:v>
                </c:pt>
                <c:pt idx="148">
                  <c:v>79.13791629259994</c:v>
                </c:pt>
              </c:numCache>
            </c:numRef>
          </c:xVal>
          <c:yVal>
            <c:numRef>
              <c:f>cdfs!$D$1:$D$149</c:f>
              <c:numCache>
                <c:formatCode>General</c:formatCode>
                <c:ptCount val="149"/>
                <c:pt idx="0">
                  <c:v>0</c:v>
                </c:pt>
                <c:pt idx="1">
                  <c:v>6.8027210884353748E-3</c:v>
                </c:pt>
                <c:pt idx="2">
                  <c:v>1.3605442176870697E-2</c:v>
                </c:pt>
                <c:pt idx="3">
                  <c:v>2.040816326530611E-2</c:v>
                </c:pt>
                <c:pt idx="4">
                  <c:v>2.7210884353741395E-2</c:v>
                </c:pt>
                <c:pt idx="5">
                  <c:v>3.4013605442176825E-2</c:v>
                </c:pt>
                <c:pt idx="6">
                  <c:v>4.0816326530612249E-2</c:v>
                </c:pt>
                <c:pt idx="7">
                  <c:v>4.7619047619047623E-2</c:v>
                </c:pt>
                <c:pt idx="8">
                  <c:v>5.442176870748288E-2</c:v>
                </c:pt>
                <c:pt idx="9">
                  <c:v>6.1224489795918297E-2</c:v>
                </c:pt>
                <c:pt idx="10">
                  <c:v>6.8027210884353734E-2</c:v>
                </c:pt>
                <c:pt idx="11">
                  <c:v>7.4829931972789129E-2</c:v>
                </c:pt>
                <c:pt idx="12">
                  <c:v>8.1632653061224442E-2</c:v>
                </c:pt>
                <c:pt idx="13">
                  <c:v>8.8435374149659893E-2</c:v>
                </c:pt>
                <c:pt idx="14">
                  <c:v>9.5238095238095261E-2</c:v>
                </c:pt>
                <c:pt idx="15">
                  <c:v>0.10204081632653</c:v>
                </c:pt>
                <c:pt idx="16">
                  <c:v>0.108843537414965</c:v>
                </c:pt>
                <c:pt idx="17">
                  <c:v>0.11564625850340107</c:v>
                </c:pt>
                <c:pt idx="18">
                  <c:v>0.122448979591836</c:v>
                </c:pt>
                <c:pt idx="19">
                  <c:v>0.129251700680272</c:v>
                </c:pt>
                <c:pt idx="20">
                  <c:v>0.136054421768707</c:v>
                </c:pt>
                <c:pt idx="21">
                  <c:v>0.14285714285714213</c:v>
                </c:pt>
                <c:pt idx="22">
                  <c:v>0.14965986394557793</c:v>
                </c:pt>
                <c:pt idx="23">
                  <c:v>0.15646258503401309</c:v>
                </c:pt>
                <c:pt idx="24">
                  <c:v>0.16326530612244822</c:v>
                </c:pt>
                <c:pt idx="25">
                  <c:v>0.1700680272108839</c:v>
                </c:pt>
                <c:pt idx="26">
                  <c:v>0.17687074829931893</c:v>
                </c:pt>
                <c:pt idx="27">
                  <c:v>0.183673469387755</c:v>
                </c:pt>
                <c:pt idx="28">
                  <c:v>0.19047619047619016</c:v>
                </c:pt>
                <c:pt idx="29">
                  <c:v>0.19727891156462504</c:v>
                </c:pt>
                <c:pt idx="30">
                  <c:v>0.20408163265306101</c:v>
                </c:pt>
                <c:pt idx="31">
                  <c:v>0.21088435374149617</c:v>
                </c:pt>
                <c:pt idx="32">
                  <c:v>0.21768707482993099</c:v>
                </c:pt>
                <c:pt idx="33">
                  <c:v>0.2244897959183671</c:v>
                </c:pt>
                <c:pt idx="34">
                  <c:v>0.23129251700680201</c:v>
                </c:pt>
                <c:pt idx="35">
                  <c:v>0.23809523809523817</c:v>
                </c:pt>
                <c:pt idx="36">
                  <c:v>0.24489795918367299</c:v>
                </c:pt>
                <c:pt idx="37">
                  <c:v>0.25170068027210801</c:v>
                </c:pt>
                <c:pt idx="38">
                  <c:v>0.25850340136054417</c:v>
                </c:pt>
                <c:pt idx="39">
                  <c:v>0.265306122448979</c:v>
                </c:pt>
                <c:pt idx="40">
                  <c:v>0.27210884353741416</c:v>
                </c:pt>
                <c:pt idx="41">
                  <c:v>0.27891156462585026</c:v>
                </c:pt>
                <c:pt idx="42">
                  <c:v>0.28571428571428525</c:v>
                </c:pt>
                <c:pt idx="43">
                  <c:v>0.29251700680272102</c:v>
                </c:pt>
                <c:pt idx="44">
                  <c:v>0.29931972789115624</c:v>
                </c:pt>
                <c:pt idx="45">
                  <c:v>0.30612244897959118</c:v>
                </c:pt>
                <c:pt idx="46">
                  <c:v>0.31292517006802717</c:v>
                </c:pt>
                <c:pt idx="47">
                  <c:v>0.31972789115646233</c:v>
                </c:pt>
                <c:pt idx="48">
                  <c:v>0.32653061224489732</c:v>
                </c:pt>
                <c:pt idx="49">
                  <c:v>0.33333333333333298</c:v>
                </c:pt>
                <c:pt idx="50">
                  <c:v>0.34013605442176775</c:v>
                </c:pt>
                <c:pt idx="51">
                  <c:v>0.34693877551020436</c:v>
                </c:pt>
                <c:pt idx="52">
                  <c:v>0.35374149659863885</c:v>
                </c:pt>
                <c:pt idx="53">
                  <c:v>0.36054421768707418</c:v>
                </c:pt>
                <c:pt idx="54">
                  <c:v>0.36734693877551017</c:v>
                </c:pt>
                <c:pt idx="55">
                  <c:v>0.37414965986394516</c:v>
                </c:pt>
                <c:pt idx="56">
                  <c:v>0.38095238095238032</c:v>
                </c:pt>
                <c:pt idx="57">
                  <c:v>0.38775510204081598</c:v>
                </c:pt>
                <c:pt idx="58">
                  <c:v>0.39455782312925136</c:v>
                </c:pt>
                <c:pt idx="59">
                  <c:v>0.40136054421768724</c:v>
                </c:pt>
                <c:pt idx="60">
                  <c:v>0.40816326530612201</c:v>
                </c:pt>
                <c:pt idx="61">
                  <c:v>0.4149659863945574</c:v>
                </c:pt>
                <c:pt idx="62">
                  <c:v>0.42176870748299317</c:v>
                </c:pt>
                <c:pt idx="63">
                  <c:v>0.42857142857142799</c:v>
                </c:pt>
                <c:pt idx="64">
                  <c:v>0.43537414965986343</c:v>
                </c:pt>
                <c:pt idx="65">
                  <c:v>0.4421768707482992</c:v>
                </c:pt>
                <c:pt idx="66">
                  <c:v>0.4489795918367343</c:v>
                </c:pt>
                <c:pt idx="67">
                  <c:v>0.45578231292517002</c:v>
                </c:pt>
                <c:pt idx="68">
                  <c:v>0.46258503401360501</c:v>
                </c:pt>
                <c:pt idx="69">
                  <c:v>0.46938775510204039</c:v>
                </c:pt>
                <c:pt idx="70">
                  <c:v>0.47619047619047616</c:v>
                </c:pt>
                <c:pt idx="71">
                  <c:v>0.48299319727891116</c:v>
                </c:pt>
                <c:pt idx="72">
                  <c:v>0.48979591836734598</c:v>
                </c:pt>
                <c:pt idx="73">
                  <c:v>0.49659863945578198</c:v>
                </c:pt>
                <c:pt idx="74">
                  <c:v>0.50340136054421669</c:v>
                </c:pt>
                <c:pt idx="75">
                  <c:v>0.51020408163265241</c:v>
                </c:pt>
                <c:pt idx="76">
                  <c:v>0.51700680272108801</c:v>
                </c:pt>
                <c:pt idx="77">
                  <c:v>0.52380952380952295</c:v>
                </c:pt>
                <c:pt idx="78">
                  <c:v>0.53061224489795833</c:v>
                </c:pt>
                <c:pt idx="79">
                  <c:v>0.53741496598639338</c:v>
                </c:pt>
                <c:pt idx="80">
                  <c:v>0.54421768707482898</c:v>
                </c:pt>
                <c:pt idx="81">
                  <c:v>0.55102040816326503</c:v>
                </c:pt>
                <c:pt idx="82">
                  <c:v>0.55782312925169997</c:v>
                </c:pt>
                <c:pt idx="83">
                  <c:v>0.56462585034013679</c:v>
                </c:pt>
                <c:pt idx="84">
                  <c:v>0.57142857142857151</c:v>
                </c:pt>
                <c:pt idx="85">
                  <c:v>0.57823129251700633</c:v>
                </c:pt>
                <c:pt idx="86">
                  <c:v>0.58503401360544249</c:v>
                </c:pt>
                <c:pt idx="87">
                  <c:v>0.59183673469387754</c:v>
                </c:pt>
                <c:pt idx="88">
                  <c:v>0.59863945578231192</c:v>
                </c:pt>
                <c:pt idx="89">
                  <c:v>0.60544217687074797</c:v>
                </c:pt>
                <c:pt idx="90">
                  <c:v>0.6122448979591838</c:v>
                </c:pt>
                <c:pt idx="91">
                  <c:v>0.61904761904761929</c:v>
                </c:pt>
                <c:pt idx="92">
                  <c:v>0.62585034013605401</c:v>
                </c:pt>
                <c:pt idx="93">
                  <c:v>0.63265306122448972</c:v>
                </c:pt>
                <c:pt idx="94">
                  <c:v>0.63945578231292499</c:v>
                </c:pt>
                <c:pt idx="95">
                  <c:v>0.64625850340136004</c:v>
                </c:pt>
                <c:pt idx="96">
                  <c:v>0.65306122448979564</c:v>
                </c:pt>
                <c:pt idx="97">
                  <c:v>0.65986394557823103</c:v>
                </c:pt>
                <c:pt idx="98">
                  <c:v>0.6666666666666663</c:v>
                </c:pt>
                <c:pt idx="99">
                  <c:v>0.67346938775510201</c:v>
                </c:pt>
                <c:pt idx="100">
                  <c:v>0.68027210884353684</c:v>
                </c:pt>
                <c:pt idx="101">
                  <c:v>0.68707482993197222</c:v>
                </c:pt>
                <c:pt idx="102">
                  <c:v>0.69387755102040849</c:v>
                </c:pt>
                <c:pt idx="103">
                  <c:v>0.70068027210884365</c:v>
                </c:pt>
                <c:pt idx="104">
                  <c:v>0.7074829931972777</c:v>
                </c:pt>
                <c:pt idx="105">
                  <c:v>0.7142857142857143</c:v>
                </c:pt>
                <c:pt idx="106">
                  <c:v>0.72108843537414935</c:v>
                </c:pt>
                <c:pt idx="107">
                  <c:v>0.72789115646258484</c:v>
                </c:pt>
                <c:pt idx="108">
                  <c:v>0.73469387755102067</c:v>
                </c:pt>
                <c:pt idx="109">
                  <c:v>0.74149659863945505</c:v>
                </c:pt>
                <c:pt idx="110">
                  <c:v>0.74829931972789132</c:v>
                </c:pt>
                <c:pt idx="111">
                  <c:v>0.7551020408163257</c:v>
                </c:pt>
                <c:pt idx="112">
                  <c:v>0.76190476190476097</c:v>
                </c:pt>
                <c:pt idx="113">
                  <c:v>0.7687074829931978</c:v>
                </c:pt>
                <c:pt idx="114">
                  <c:v>0.77551020408163152</c:v>
                </c:pt>
                <c:pt idx="115">
                  <c:v>0.78231292517006745</c:v>
                </c:pt>
                <c:pt idx="116">
                  <c:v>0.7891156462585035</c:v>
                </c:pt>
                <c:pt idx="117">
                  <c:v>0.79591836734693766</c:v>
                </c:pt>
                <c:pt idx="118">
                  <c:v>0.80272108843537449</c:v>
                </c:pt>
                <c:pt idx="119">
                  <c:v>0.80952380952380931</c:v>
                </c:pt>
                <c:pt idx="120">
                  <c:v>0.81632653061224369</c:v>
                </c:pt>
                <c:pt idx="121">
                  <c:v>0.8231292517006803</c:v>
                </c:pt>
                <c:pt idx="122">
                  <c:v>0.82993197278911535</c:v>
                </c:pt>
                <c:pt idx="123">
                  <c:v>0.83673469387754995</c:v>
                </c:pt>
                <c:pt idx="124">
                  <c:v>0.843537414965986</c:v>
                </c:pt>
                <c:pt idx="125">
                  <c:v>0.8503401360544216</c:v>
                </c:pt>
                <c:pt idx="126">
                  <c:v>0.85714285714285732</c:v>
                </c:pt>
                <c:pt idx="127">
                  <c:v>0.86394557823129237</c:v>
                </c:pt>
                <c:pt idx="128">
                  <c:v>0.87074829931972764</c:v>
                </c:pt>
                <c:pt idx="129">
                  <c:v>0.87755102040816335</c:v>
                </c:pt>
                <c:pt idx="130">
                  <c:v>0.88435374149659818</c:v>
                </c:pt>
                <c:pt idx="131">
                  <c:v>0.89115646258503423</c:v>
                </c:pt>
                <c:pt idx="132">
                  <c:v>0.8979591836734695</c:v>
                </c:pt>
                <c:pt idx="133">
                  <c:v>0.90476190476190366</c:v>
                </c:pt>
                <c:pt idx="134">
                  <c:v>0.91156462585033948</c:v>
                </c:pt>
                <c:pt idx="135">
                  <c:v>0.91836734693877498</c:v>
                </c:pt>
                <c:pt idx="136">
                  <c:v>0.92517006802720969</c:v>
                </c:pt>
                <c:pt idx="137">
                  <c:v>0.93197278911564541</c:v>
                </c:pt>
                <c:pt idx="138">
                  <c:v>0.93877551020408168</c:v>
                </c:pt>
                <c:pt idx="139">
                  <c:v>0.94557823129251595</c:v>
                </c:pt>
                <c:pt idx="140">
                  <c:v>0.952380952380952</c:v>
                </c:pt>
                <c:pt idx="141">
                  <c:v>0.95918367346938749</c:v>
                </c:pt>
                <c:pt idx="142">
                  <c:v>0.96598639455782298</c:v>
                </c:pt>
                <c:pt idx="143">
                  <c:v>0.97278911564625781</c:v>
                </c:pt>
                <c:pt idx="144">
                  <c:v>0.97959183673469341</c:v>
                </c:pt>
                <c:pt idx="145">
                  <c:v>0.98639455782312901</c:v>
                </c:pt>
                <c:pt idx="146">
                  <c:v>0.99319727891156362</c:v>
                </c:pt>
                <c:pt idx="147">
                  <c:v>1</c:v>
                </c:pt>
                <c:pt idx="148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v>MIXIT</c:v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cdfs!$A$1:$A$149</c:f>
              <c:numCache>
                <c:formatCode>General</c:formatCode>
                <c:ptCount val="149"/>
                <c:pt idx="0">
                  <c:v>22.339323457099901</c:v>
                </c:pt>
                <c:pt idx="1">
                  <c:v>22.339323457100001</c:v>
                </c:pt>
                <c:pt idx="2">
                  <c:v>24.65386229340001</c:v>
                </c:pt>
                <c:pt idx="3">
                  <c:v>25.176465558600011</c:v>
                </c:pt>
                <c:pt idx="4">
                  <c:v>26.316563695100001</c:v>
                </c:pt>
                <c:pt idx="5">
                  <c:v>27.820958086600012</c:v>
                </c:pt>
                <c:pt idx="6">
                  <c:v>30.4065789291</c:v>
                </c:pt>
                <c:pt idx="7">
                  <c:v>30.406956580199889</c:v>
                </c:pt>
                <c:pt idx="8">
                  <c:v>31.486190796399889</c:v>
                </c:pt>
                <c:pt idx="9">
                  <c:v>31.944108776499899</c:v>
                </c:pt>
                <c:pt idx="10">
                  <c:v>32.621877800100002</c:v>
                </c:pt>
                <c:pt idx="11">
                  <c:v>32.752850280300002</c:v>
                </c:pt>
                <c:pt idx="12">
                  <c:v>33.524251835599912</c:v>
                </c:pt>
                <c:pt idx="13">
                  <c:v>35.048739779199913</c:v>
                </c:pt>
                <c:pt idx="14">
                  <c:v>35.954622380299995</c:v>
                </c:pt>
                <c:pt idx="15">
                  <c:v>36.4046057121</c:v>
                </c:pt>
                <c:pt idx="16">
                  <c:v>36.5792629237</c:v>
                </c:pt>
                <c:pt idx="17">
                  <c:v>36.606764625399897</c:v>
                </c:pt>
                <c:pt idx="18">
                  <c:v>37.402419197599912</c:v>
                </c:pt>
                <c:pt idx="19">
                  <c:v>37.520803821599912</c:v>
                </c:pt>
                <c:pt idx="20">
                  <c:v>37.575057658399899</c:v>
                </c:pt>
                <c:pt idx="21">
                  <c:v>37.944422188599994</c:v>
                </c:pt>
                <c:pt idx="22">
                  <c:v>38.389051569099877</c:v>
                </c:pt>
                <c:pt idx="23">
                  <c:v>39.0260482256</c:v>
                </c:pt>
                <c:pt idx="24">
                  <c:v>39.143335749899926</c:v>
                </c:pt>
                <c:pt idx="25">
                  <c:v>39.190076377300002</c:v>
                </c:pt>
                <c:pt idx="26">
                  <c:v>39.195402478200002</c:v>
                </c:pt>
                <c:pt idx="27">
                  <c:v>39.2458765079</c:v>
                </c:pt>
                <c:pt idx="28">
                  <c:v>39.678055375500023</c:v>
                </c:pt>
                <c:pt idx="29">
                  <c:v>39.9014279405</c:v>
                </c:pt>
                <c:pt idx="30">
                  <c:v>40.008749830299912</c:v>
                </c:pt>
                <c:pt idx="31">
                  <c:v>40.4913940195</c:v>
                </c:pt>
                <c:pt idx="32">
                  <c:v>40.567921736800002</c:v>
                </c:pt>
                <c:pt idx="33">
                  <c:v>40.841456575899869</c:v>
                </c:pt>
                <c:pt idx="34">
                  <c:v>41.020646262500001</c:v>
                </c:pt>
                <c:pt idx="35">
                  <c:v>41.095351364099926</c:v>
                </c:pt>
                <c:pt idx="36">
                  <c:v>41.977083319899897</c:v>
                </c:pt>
                <c:pt idx="37">
                  <c:v>42.163489924899913</c:v>
                </c:pt>
                <c:pt idx="38">
                  <c:v>42.2441074965</c:v>
                </c:pt>
                <c:pt idx="39">
                  <c:v>42.737822007699897</c:v>
                </c:pt>
                <c:pt idx="40">
                  <c:v>42.997269666599898</c:v>
                </c:pt>
                <c:pt idx="41">
                  <c:v>43.093331151599912</c:v>
                </c:pt>
                <c:pt idx="42">
                  <c:v>43.216394251599993</c:v>
                </c:pt>
                <c:pt idx="43">
                  <c:v>43.514665419999979</c:v>
                </c:pt>
                <c:pt idx="44">
                  <c:v>43.767964869399897</c:v>
                </c:pt>
                <c:pt idx="45">
                  <c:v>44.241889994299996</c:v>
                </c:pt>
                <c:pt idx="46">
                  <c:v>44.302647636899898</c:v>
                </c:pt>
                <c:pt idx="47">
                  <c:v>44.760802398099926</c:v>
                </c:pt>
                <c:pt idx="48">
                  <c:v>44.764489658199899</c:v>
                </c:pt>
                <c:pt idx="49">
                  <c:v>45.329670308200001</c:v>
                </c:pt>
                <c:pt idx="50">
                  <c:v>45.773260423499899</c:v>
                </c:pt>
                <c:pt idx="51">
                  <c:v>46.291856775900001</c:v>
                </c:pt>
                <c:pt idx="52">
                  <c:v>46.445126500299899</c:v>
                </c:pt>
                <c:pt idx="53">
                  <c:v>47.218721658500002</c:v>
                </c:pt>
                <c:pt idx="54">
                  <c:v>47.254686997099995</c:v>
                </c:pt>
                <c:pt idx="55">
                  <c:v>47.335643366299898</c:v>
                </c:pt>
                <c:pt idx="56">
                  <c:v>47.652379900200003</c:v>
                </c:pt>
                <c:pt idx="57">
                  <c:v>48.297116662599926</c:v>
                </c:pt>
                <c:pt idx="58">
                  <c:v>48.454408456099877</c:v>
                </c:pt>
                <c:pt idx="59">
                  <c:v>48.4909244929</c:v>
                </c:pt>
                <c:pt idx="60">
                  <c:v>48.5610606909</c:v>
                </c:pt>
                <c:pt idx="61">
                  <c:v>48.748221426400001</c:v>
                </c:pt>
                <c:pt idx="62">
                  <c:v>49.853814907699878</c:v>
                </c:pt>
                <c:pt idx="63">
                  <c:v>49.873717413099996</c:v>
                </c:pt>
                <c:pt idx="64">
                  <c:v>50.633904545500002</c:v>
                </c:pt>
                <c:pt idx="65">
                  <c:v>50.648383192600001</c:v>
                </c:pt>
                <c:pt idx="66">
                  <c:v>51.2286612539</c:v>
                </c:pt>
                <c:pt idx="67">
                  <c:v>51.403837544199995</c:v>
                </c:pt>
                <c:pt idx="68">
                  <c:v>51.510606955699878</c:v>
                </c:pt>
                <c:pt idx="69">
                  <c:v>51.519369085899996</c:v>
                </c:pt>
                <c:pt idx="70">
                  <c:v>51.693452071700001</c:v>
                </c:pt>
                <c:pt idx="71">
                  <c:v>51.997794044400003</c:v>
                </c:pt>
                <c:pt idx="72">
                  <c:v>52.051133575399994</c:v>
                </c:pt>
                <c:pt idx="73">
                  <c:v>52.5653695759</c:v>
                </c:pt>
                <c:pt idx="74">
                  <c:v>52.589346522699898</c:v>
                </c:pt>
                <c:pt idx="75">
                  <c:v>52.591103181100003</c:v>
                </c:pt>
                <c:pt idx="76">
                  <c:v>52.989759291799899</c:v>
                </c:pt>
                <c:pt idx="77">
                  <c:v>53.303132192000021</c:v>
                </c:pt>
                <c:pt idx="78">
                  <c:v>53.370584430999898</c:v>
                </c:pt>
                <c:pt idx="79">
                  <c:v>53.747326623500001</c:v>
                </c:pt>
                <c:pt idx="80">
                  <c:v>54.261337870600002</c:v>
                </c:pt>
                <c:pt idx="81">
                  <c:v>54.271580751199899</c:v>
                </c:pt>
                <c:pt idx="82">
                  <c:v>54.414635619499897</c:v>
                </c:pt>
                <c:pt idx="83">
                  <c:v>54.432650345200003</c:v>
                </c:pt>
                <c:pt idx="84">
                  <c:v>54.511334009899898</c:v>
                </c:pt>
                <c:pt idx="85">
                  <c:v>54.840601760199974</c:v>
                </c:pt>
                <c:pt idx="86">
                  <c:v>55.135349632400022</c:v>
                </c:pt>
                <c:pt idx="87">
                  <c:v>55.182755199399921</c:v>
                </c:pt>
                <c:pt idx="88">
                  <c:v>55.319905799299995</c:v>
                </c:pt>
                <c:pt idx="89">
                  <c:v>55.370053370500003</c:v>
                </c:pt>
                <c:pt idx="90">
                  <c:v>55.847487105099958</c:v>
                </c:pt>
                <c:pt idx="91">
                  <c:v>55.866907242499913</c:v>
                </c:pt>
                <c:pt idx="92">
                  <c:v>56.510564490799979</c:v>
                </c:pt>
                <c:pt idx="93">
                  <c:v>56.611734929800001</c:v>
                </c:pt>
                <c:pt idx="94">
                  <c:v>56.898326625899912</c:v>
                </c:pt>
                <c:pt idx="95">
                  <c:v>56.997973222200002</c:v>
                </c:pt>
                <c:pt idx="96">
                  <c:v>57.095474032200002</c:v>
                </c:pt>
                <c:pt idx="97">
                  <c:v>57.310238038999913</c:v>
                </c:pt>
                <c:pt idx="98">
                  <c:v>57.510934470199899</c:v>
                </c:pt>
                <c:pt idx="99">
                  <c:v>57.663096725099912</c:v>
                </c:pt>
                <c:pt idx="100">
                  <c:v>57.798617413199921</c:v>
                </c:pt>
                <c:pt idx="101">
                  <c:v>57.949367544699996</c:v>
                </c:pt>
                <c:pt idx="102">
                  <c:v>58.012950124400021</c:v>
                </c:pt>
                <c:pt idx="103">
                  <c:v>58.0204046347</c:v>
                </c:pt>
                <c:pt idx="104">
                  <c:v>58.078166306200011</c:v>
                </c:pt>
                <c:pt idx="105">
                  <c:v>58.426100658499912</c:v>
                </c:pt>
                <c:pt idx="106">
                  <c:v>58.627023061399996</c:v>
                </c:pt>
                <c:pt idx="107">
                  <c:v>58.666413824899927</c:v>
                </c:pt>
                <c:pt idx="108">
                  <c:v>59.720965294099926</c:v>
                </c:pt>
                <c:pt idx="109">
                  <c:v>60.1246243922999</c:v>
                </c:pt>
                <c:pt idx="110">
                  <c:v>60.198917850999926</c:v>
                </c:pt>
                <c:pt idx="111">
                  <c:v>60.312092889599995</c:v>
                </c:pt>
                <c:pt idx="112">
                  <c:v>60.346380066699979</c:v>
                </c:pt>
                <c:pt idx="113">
                  <c:v>60.440734764699897</c:v>
                </c:pt>
                <c:pt idx="114">
                  <c:v>61.173571780800003</c:v>
                </c:pt>
                <c:pt idx="115">
                  <c:v>61.266815255099921</c:v>
                </c:pt>
                <c:pt idx="116">
                  <c:v>61.346424054999972</c:v>
                </c:pt>
                <c:pt idx="117">
                  <c:v>62.292489469899898</c:v>
                </c:pt>
                <c:pt idx="118">
                  <c:v>63.258944024999913</c:v>
                </c:pt>
                <c:pt idx="119">
                  <c:v>63.986168457799877</c:v>
                </c:pt>
                <c:pt idx="120">
                  <c:v>65.23174352709988</c:v>
                </c:pt>
                <c:pt idx="121">
                  <c:v>65.474347975000001</c:v>
                </c:pt>
                <c:pt idx="122">
                  <c:v>65.923902498700002</c:v>
                </c:pt>
                <c:pt idx="123">
                  <c:v>66.768007135399856</c:v>
                </c:pt>
                <c:pt idx="124">
                  <c:v>67.594730837799943</c:v>
                </c:pt>
                <c:pt idx="125">
                  <c:v>69.070658600200005</c:v>
                </c:pt>
                <c:pt idx="126">
                  <c:v>69.907650789900089</c:v>
                </c:pt>
                <c:pt idx="127">
                  <c:v>70.178570704899784</c:v>
                </c:pt>
                <c:pt idx="128">
                  <c:v>70.188532689200002</c:v>
                </c:pt>
                <c:pt idx="129">
                  <c:v>70.323957657999856</c:v>
                </c:pt>
                <c:pt idx="130">
                  <c:v>71.171950516799782</c:v>
                </c:pt>
                <c:pt idx="131">
                  <c:v>71.277085411300007</c:v>
                </c:pt>
                <c:pt idx="132">
                  <c:v>71.794063730700046</c:v>
                </c:pt>
                <c:pt idx="133">
                  <c:v>72.155981504799783</c:v>
                </c:pt>
                <c:pt idx="134">
                  <c:v>72.740928952100006</c:v>
                </c:pt>
                <c:pt idx="135">
                  <c:v>72.877974542299825</c:v>
                </c:pt>
                <c:pt idx="136">
                  <c:v>73.5633904419999</c:v>
                </c:pt>
                <c:pt idx="137">
                  <c:v>76.651190688599883</c:v>
                </c:pt>
                <c:pt idx="138">
                  <c:v>78.297392060600004</c:v>
                </c:pt>
                <c:pt idx="139">
                  <c:v>80.505880311899944</c:v>
                </c:pt>
                <c:pt idx="140">
                  <c:v>80.934544932799881</c:v>
                </c:pt>
                <c:pt idx="141">
                  <c:v>81.578897679899839</c:v>
                </c:pt>
                <c:pt idx="142">
                  <c:v>81.806141503399857</c:v>
                </c:pt>
                <c:pt idx="143">
                  <c:v>82.328977355499887</c:v>
                </c:pt>
                <c:pt idx="144">
                  <c:v>83.259898483699857</c:v>
                </c:pt>
                <c:pt idx="145">
                  <c:v>83.732269748700048</c:v>
                </c:pt>
                <c:pt idx="146">
                  <c:v>87.262235875900004</c:v>
                </c:pt>
                <c:pt idx="147">
                  <c:v>92.311637235999882</c:v>
                </c:pt>
                <c:pt idx="148">
                  <c:v>92.311637235999981</c:v>
                </c:pt>
              </c:numCache>
            </c:numRef>
          </c:xVal>
          <c:yVal>
            <c:numRef>
              <c:f>cdfs!$H$1:$H$149</c:f>
              <c:numCache>
                <c:formatCode>General</c:formatCode>
                <c:ptCount val="149"/>
                <c:pt idx="0">
                  <c:v>0</c:v>
                </c:pt>
                <c:pt idx="1">
                  <c:v>6.8027210884353748E-3</c:v>
                </c:pt>
                <c:pt idx="2">
                  <c:v>1.3605442176870697E-2</c:v>
                </c:pt>
                <c:pt idx="3">
                  <c:v>2.040816326530611E-2</c:v>
                </c:pt>
                <c:pt idx="4">
                  <c:v>2.7210884353741395E-2</c:v>
                </c:pt>
                <c:pt idx="5">
                  <c:v>3.4013605442176825E-2</c:v>
                </c:pt>
                <c:pt idx="6">
                  <c:v>4.0816326530612249E-2</c:v>
                </c:pt>
                <c:pt idx="7">
                  <c:v>4.7619047619047623E-2</c:v>
                </c:pt>
                <c:pt idx="8">
                  <c:v>5.442176870748288E-2</c:v>
                </c:pt>
                <c:pt idx="9">
                  <c:v>6.1224489795918297E-2</c:v>
                </c:pt>
                <c:pt idx="10">
                  <c:v>6.8027210884353734E-2</c:v>
                </c:pt>
                <c:pt idx="11">
                  <c:v>7.4829931972789129E-2</c:v>
                </c:pt>
                <c:pt idx="12">
                  <c:v>8.1632653061224442E-2</c:v>
                </c:pt>
                <c:pt idx="13">
                  <c:v>8.8435374149659893E-2</c:v>
                </c:pt>
                <c:pt idx="14">
                  <c:v>9.5238095238095261E-2</c:v>
                </c:pt>
                <c:pt idx="15">
                  <c:v>0.10204081632653</c:v>
                </c:pt>
                <c:pt idx="16">
                  <c:v>0.108843537414965</c:v>
                </c:pt>
                <c:pt idx="17">
                  <c:v>0.11564625850340107</c:v>
                </c:pt>
                <c:pt idx="18">
                  <c:v>0.122448979591836</c:v>
                </c:pt>
                <c:pt idx="19">
                  <c:v>0.129251700680272</c:v>
                </c:pt>
                <c:pt idx="20">
                  <c:v>0.136054421768707</c:v>
                </c:pt>
                <c:pt idx="21">
                  <c:v>0.14285714285714213</c:v>
                </c:pt>
                <c:pt idx="22">
                  <c:v>0.14965986394557793</c:v>
                </c:pt>
                <c:pt idx="23">
                  <c:v>0.15646258503401309</c:v>
                </c:pt>
                <c:pt idx="24">
                  <c:v>0.16326530612244822</c:v>
                </c:pt>
                <c:pt idx="25">
                  <c:v>0.1700680272108839</c:v>
                </c:pt>
                <c:pt idx="26">
                  <c:v>0.17687074829931893</c:v>
                </c:pt>
                <c:pt idx="27">
                  <c:v>0.183673469387755</c:v>
                </c:pt>
                <c:pt idx="28">
                  <c:v>0.19047619047619016</c:v>
                </c:pt>
                <c:pt idx="29">
                  <c:v>0.19727891156462504</c:v>
                </c:pt>
                <c:pt idx="30">
                  <c:v>0.20408163265306101</c:v>
                </c:pt>
                <c:pt idx="31">
                  <c:v>0.21088435374149617</c:v>
                </c:pt>
                <c:pt idx="32">
                  <c:v>0.21768707482993099</c:v>
                </c:pt>
                <c:pt idx="33">
                  <c:v>0.2244897959183671</c:v>
                </c:pt>
                <c:pt idx="34">
                  <c:v>0.23129251700680201</c:v>
                </c:pt>
                <c:pt idx="35">
                  <c:v>0.23809523809523817</c:v>
                </c:pt>
                <c:pt idx="36">
                  <c:v>0.24489795918367299</c:v>
                </c:pt>
                <c:pt idx="37">
                  <c:v>0.25170068027210801</c:v>
                </c:pt>
                <c:pt idx="38">
                  <c:v>0.25850340136054417</c:v>
                </c:pt>
                <c:pt idx="39">
                  <c:v>0.265306122448979</c:v>
                </c:pt>
                <c:pt idx="40">
                  <c:v>0.27210884353741416</c:v>
                </c:pt>
                <c:pt idx="41">
                  <c:v>0.27891156462585026</c:v>
                </c:pt>
                <c:pt idx="42">
                  <c:v>0.28571428571428525</c:v>
                </c:pt>
                <c:pt idx="43">
                  <c:v>0.29251700680272102</c:v>
                </c:pt>
                <c:pt idx="44">
                  <c:v>0.29931972789115624</c:v>
                </c:pt>
                <c:pt idx="45">
                  <c:v>0.30612244897959118</c:v>
                </c:pt>
                <c:pt idx="46">
                  <c:v>0.31292517006802717</c:v>
                </c:pt>
                <c:pt idx="47">
                  <c:v>0.31972789115646233</c:v>
                </c:pt>
                <c:pt idx="48">
                  <c:v>0.32653061224489732</c:v>
                </c:pt>
                <c:pt idx="49">
                  <c:v>0.33333333333333298</c:v>
                </c:pt>
                <c:pt idx="50">
                  <c:v>0.34013605442176775</c:v>
                </c:pt>
                <c:pt idx="51">
                  <c:v>0.34693877551020436</c:v>
                </c:pt>
                <c:pt idx="52">
                  <c:v>0.35374149659863885</c:v>
                </c:pt>
                <c:pt idx="53">
                  <c:v>0.36054421768707418</c:v>
                </c:pt>
                <c:pt idx="54">
                  <c:v>0.36734693877551017</c:v>
                </c:pt>
                <c:pt idx="55">
                  <c:v>0.37414965986394516</c:v>
                </c:pt>
                <c:pt idx="56">
                  <c:v>0.38095238095238032</c:v>
                </c:pt>
                <c:pt idx="57">
                  <c:v>0.38775510204081598</c:v>
                </c:pt>
                <c:pt idx="58">
                  <c:v>0.39455782312925136</c:v>
                </c:pt>
                <c:pt idx="59">
                  <c:v>0.40136054421768724</c:v>
                </c:pt>
                <c:pt idx="60">
                  <c:v>0.40816326530612201</c:v>
                </c:pt>
                <c:pt idx="61">
                  <c:v>0.4149659863945574</c:v>
                </c:pt>
                <c:pt idx="62">
                  <c:v>0.42176870748299317</c:v>
                </c:pt>
                <c:pt idx="63">
                  <c:v>0.42857142857142799</c:v>
                </c:pt>
                <c:pt idx="64">
                  <c:v>0.43537414965986343</c:v>
                </c:pt>
                <c:pt idx="65">
                  <c:v>0.4421768707482992</c:v>
                </c:pt>
                <c:pt idx="66">
                  <c:v>0.4489795918367343</c:v>
                </c:pt>
                <c:pt idx="67">
                  <c:v>0.45578231292517002</c:v>
                </c:pt>
                <c:pt idx="68">
                  <c:v>0.46258503401360501</c:v>
                </c:pt>
                <c:pt idx="69">
                  <c:v>0.46938775510204039</c:v>
                </c:pt>
                <c:pt idx="70">
                  <c:v>0.47619047619047616</c:v>
                </c:pt>
                <c:pt idx="71">
                  <c:v>0.48299319727891116</c:v>
                </c:pt>
                <c:pt idx="72">
                  <c:v>0.48979591836734598</c:v>
                </c:pt>
                <c:pt idx="73">
                  <c:v>0.49659863945578198</c:v>
                </c:pt>
                <c:pt idx="74">
                  <c:v>0.50340136054421669</c:v>
                </c:pt>
                <c:pt idx="75">
                  <c:v>0.51020408163265241</c:v>
                </c:pt>
                <c:pt idx="76">
                  <c:v>0.51700680272108801</c:v>
                </c:pt>
                <c:pt idx="77">
                  <c:v>0.52380952380952295</c:v>
                </c:pt>
                <c:pt idx="78">
                  <c:v>0.53061224489795833</c:v>
                </c:pt>
                <c:pt idx="79">
                  <c:v>0.53741496598639338</c:v>
                </c:pt>
                <c:pt idx="80">
                  <c:v>0.54421768707482898</c:v>
                </c:pt>
                <c:pt idx="81">
                  <c:v>0.55102040816326503</c:v>
                </c:pt>
                <c:pt idx="82">
                  <c:v>0.55782312925169997</c:v>
                </c:pt>
                <c:pt idx="83">
                  <c:v>0.56462585034013679</c:v>
                </c:pt>
                <c:pt idx="84">
                  <c:v>0.57142857142857151</c:v>
                </c:pt>
                <c:pt idx="85">
                  <c:v>0.57823129251700633</c:v>
                </c:pt>
                <c:pt idx="86">
                  <c:v>0.58503401360544249</c:v>
                </c:pt>
                <c:pt idx="87">
                  <c:v>0.59183673469387754</c:v>
                </c:pt>
                <c:pt idx="88">
                  <c:v>0.59863945578231192</c:v>
                </c:pt>
                <c:pt idx="89">
                  <c:v>0.60544217687074797</c:v>
                </c:pt>
                <c:pt idx="90">
                  <c:v>0.6122448979591838</c:v>
                </c:pt>
                <c:pt idx="91">
                  <c:v>0.61904761904761929</c:v>
                </c:pt>
                <c:pt idx="92">
                  <c:v>0.62585034013605401</c:v>
                </c:pt>
                <c:pt idx="93">
                  <c:v>0.63265306122448972</c:v>
                </c:pt>
                <c:pt idx="94">
                  <c:v>0.63945578231292499</c:v>
                </c:pt>
                <c:pt idx="95">
                  <c:v>0.64625850340136004</c:v>
                </c:pt>
                <c:pt idx="96">
                  <c:v>0.65306122448979564</c:v>
                </c:pt>
                <c:pt idx="97">
                  <c:v>0.65986394557823103</c:v>
                </c:pt>
                <c:pt idx="98">
                  <c:v>0.6666666666666663</c:v>
                </c:pt>
                <c:pt idx="99">
                  <c:v>0.67346938775510201</c:v>
                </c:pt>
                <c:pt idx="100">
                  <c:v>0.68027210884353684</c:v>
                </c:pt>
                <c:pt idx="101">
                  <c:v>0.68707482993197222</c:v>
                </c:pt>
                <c:pt idx="102">
                  <c:v>0.69387755102040849</c:v>
                </c:pt>
                <c:pt idx="103">
                  <c:v>0.70068027210884365</c:v>
                </c:pt>
                <c:pt idx="104">
                  <c:v>0.7074829931972777</c:v>
                </c:pt>
                <c:pt idx="105">
                  <c:v>0.7142857142857143</c:v>
                </c:pt>
                <c:pt idx="106">
                  <c:v>0.72108843537414935</c:v>
                </c:pt>
                <c:pt idx="107">
                  <c:v>0.72789115646258484</c:v>
                </c:pt>
                <c:pt idx="108">
                  <c:v>0.73469387755102067</c:v>
                </c:pt>
                <c:pt idx="109">
                  <c:v>0.74149659863945505</c:v>
                </c:pt>
                <c:pt idx="110">
                  <c:v>0.74829931972789132</c:v>
                </c:pt>
                <c:pt idx="111">
                  <c:v>0.7551020408163257</c:v>
                </c:pt>
                <c:pt idx="112">
                  <c:v>0.76190476190476097</c:v>
                </c:pt>
                <c:pt idx="113">
                  <c:v>0.7687074829931978</c:v>
                </c:pt>
                <c:pt idx="114">
                  <c:v>0.77551020408163152</c:v>
                </c:pt>
                <c:pt idx="115">
                  <c:v>0.78231292517006745</c:v>
                </c:pt>
                <c:pt idx="116">
                  <c:v>0.7891156462585035</c:v>
                </c:pt>
                <c:pt idx="117">
                  <c:v>0.79591836734693766</c:v>
                </c:pt>
                <c:pt idx="118">
                  <c:v>0.80272108843537449</c:v>
                </c:pt>
                <c:pt idx="119">
                  <c:v>0.80952380952380931</c:v>
                </c:pt>
                <c:pt idx="120">
                  <c:v>0.81632653061224369</c:v>
                </c:pt>
                <c:pt idx="121">
                  <c:v>0.8231292517006803</c:v>
                </c:pt>
                <c:pt idx="122">
                  <c:v>0.82993197278911535</c:v>
                </c:pt>
                <c:pt idx="123">
                  <c:v>0.83673469387754995</c:v>
                </c:pt>
                <c:pt idx="124">
                  <c:v>0.843537414965986</c:v>
                </c:pt>
                <c:pt idx="125">
                  <c:v>0.8503401360544216</c:v>
                </c:pt>
                <c:pt idx="126">
                  <c:v>0.85714285714285732</c:v>
                </c:pt>
                <c:pt idx="127">
                  <c:v>0.86394557823129237</c:v>
                </c:pt>
                <c:pt idx="128">
                  <c:v>0.87074829931972764</c:v>
                </c:pt>
                <c:pt idx="129">
                  <c:v>0.87755102040816335</c:v>
                </c:pt>
                <c:pt idx="130">
                  <c:v>0.88435374149659818</c:v>
                </c:pt>
                <c:pt idx="131">
                  <c:v>0.89115646258503423</c:v>
                </c:pt>
                <c:pt idx="132">
                  <c:v>0.8979591836734695</c:v>
                </c:pt>
                <c:pt idx="133">
                  <c:v>0.90476190476190366</c:v>
                </c:pt>
                <c:pt idx="134">
                  <c:v>0.91156462585033948</c:v>
                </c:pt>
                <c:pt idx="135">
                  <c:v>0.91836734693877498</c:v>
                </c:pt>
                <c:pt idx="136">
                  <c:v>0.92517006802720969</c:v>
                </c:pt>
                <c:pt idx="137">
                  <c:v>0.93197278911564541</c:v>
                </c:pt>
                <c:pt idx="138">
                  <c:v>0.93877551020408168</c:v>
                </c:pt>
                <c:pt idx="139">
                  <c:v>0.94557823129251595</c:v>
                </c:pt>
                <c:pt idx="140">
                  <c:v>0.952380952380952</c:v>
                </c:pt>
                <c:pt idx="141">
                  <c:v>0.95918367346938749</c:v>
                </c:pt>
                <c:pt idx="142">
                  <c:v>0.96598639455782298</c:v>
                </c:pt>
                <c:pt idx="143">
                  <c:v>0.97278911564625781</c:v>
                </c:pt>
                <c:pt idx="144">
                  <c:v>0.97959183673469341</c:v>
                </c:pt>
                <c:pt idx="145">
                  <c:v>0.98639455782312901</c:v>
                </c:pt>
                <c:pt idx="146">
                  <c:v>0.99319727891156362</c:v>
                </c:pt>
                <c:pt idx="147">
                  <c:v>1</c:v>
                </c:pt>
                <c:pt idx="148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80640"/>
        <c:axId val="6482176"/>
      </c:scatterChart>
      <c:valAx>
        <c:axId val="648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482176"/>
        <c:crosses val="autoZero"/>
        <c:crossBetween val="midCat"/>
      </c:valAx>
      <c:valAx>
        <c:axId val="648217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480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6.wmf"/><Relationship Id="rId5" Type="http://schemas.openxmlformats.org/officeDocument/2006/relationships/image" Target="../media/image34.wmf"/><Relationship Id="rId10" Type="http://schemas.openxmlformats.org/officeDocument/2006/relationships/image" Target="../media/image4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40B09-5047-4E24-A080-3676514912BC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402C-DAD7-4E7D-B53E-7AE545FB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6CA4-0C8B-4CC7-AB7A-05035F976540}" type="slidenum">
              <a:rPr lang="pl-PL"/>
              <a:pPr/>
              <a:t>36</a:t>
            </a:fld>
            <a:endParaRPr lang="pl-PL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6356C-2704-4B1D-BBFC-54B2B92CFBB4}" type="slidenum">
              <a:rPr lang="pl-PL"/>
              <a:pPr/>
              <a:t>37</a:t>
            </a:fld>
            <a:endParaRPr lang="pl-PL"/>
          </a:p>
        </p:txBody>
      </p:sp>
      <p:sp>
        <p:nvSpPr>
          <p:cNvPr id="28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BF81F-92B6-4536-A763-D2AF151DC1C7}" type="slidenum">
              <a:rPr lang="pl-PL"/>
              <a:pPr/>
              <a:t>38</a:t>
            </a:fld>
            <a:endParaRPr lang="pl-PL"/>
          </a:p>
        </p:txBody>
      </p:sp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FE607-0759-4533-9E8B-5262C2C3467E}" type="slidenum">
              <a:rPr lang="pl-PL"/>
              <a:pPr/>
              <a:t>39</a:t>
            </a:fld>
            <a:endParaRPr lang="pl-PL"/>
          </a:p>
        </p:txBody>
      </p:sp>
      <p:sp>
        <p:nvSpPr>
          <p:cNvPr id="332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CB0CB-B5E6-4FA9-A55B-ED2179FCFFDF}" type="slidenum">
              <a:rPr lang="pl-PL"/>
              <a:pPr/>
              <a:t>40</a:t>
            </a:fld>
            <a:endParaRPr lang="pl-PL"/>
          </a:p>
        </p:txBody>
      </p:sp>
      <p:sp>
        <p:nvSpPr>
          <p:cNvPr id="327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8687C-6805-4161-BC0F-F33852ECD0F5}" type="slidenum">
              <a:rPr lang="pl-PL"/>
              <a:pPr/>
              <a:t>41</a:t>
            </a:fld>
            <a:endParaRPr lang="pl-PL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1463A-CA38-4E99-9AF6-8F192E2B3C58}" type="slidenum">
              <a:rPr lang="pl-PL"/>
              <a:pPr/>
              <a:t>42</a:t>
            </a:fld>
            <a:endParaRPr lang="pl-PL"/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374E1-383E-4B26-B408-DF7C12070B4D}" type="slidenum">
              <a:rPr lang="pl-PL"/>
              <a:pPr/>
              <a:t>43</a:t>
            </a:fld>
            <a:endParaRPr lang="pl-PL"/>
          </a:p>
        </p:txBody>
      </p:sp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1CC880-093A-4E70-865D-E5B5AA1530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537BE-4BFD-40C1-9E82-4AA8E0DE2F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73ADE-4240-4AEB-B283-57DB61F7F1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C89D-8D41-43F4-BF53-14BFF17CEB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908E31-9867-414A-B0DB-5D1C957E23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FAE86-7192-42F1-944D-2D4A0E47DA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54FF5F-08EB-4ABB-A8B5-F2C6D94567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062A10-1265-4077-80E8-7184FF28D5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B68ED-3FE3-46EC-B51F-A7E5ACFCF3D9}" type="slidenum">
              <a:rPr lang="pl-PL"/>
              <a:pPr/>
              <a:t>64</a:t>
            </a:fld>
            <a:endParaRPr lang="pl-PL"/>
          </a:p>
        </p:txBody>
      </p:sp>
      <p:sp>
        <p:nvSpPr>
          <p:cNvPr id="398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22B4F-FA9C-4B0C-A31B-D6A724DBDBC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12/5/2011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776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9776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9ABF90-D7B3-483E-9896-B39D7B992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12/5/2011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2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38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3.wmf"/><Relationship Id="rId5" Type="http://schemas.openxmlformats.org/officeDocument/2006/relationships/image" Target="../media/image43.wmf"/><Relationship Id="rId15" Type="http://schemas.openxmlformats.org/officeDocument/2006/relationships/image" Target="../media/image46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800600"/>
            <a:ext cx="8839200" cy="1219200"/>
          </a:xfrm>
        </p:spPr>
        <p:txBody>
          <a:bodyPr>
            <a:noAutofit/>
          </a:bodyPr>
          <a:lstStyle/>
          <a:p>
            <a:r>
              <a:rPr lang="en-US" sz="7600" b="1" dirty="0" smtClean="0"/>
              <a:t>codes rule the </a:t>
            </a:r>
            <a:r>
              <a:rPr lang="en-US" sz="7600" b="1" dirty="0" err="1" smtClean="0"/>
              <a:t>aiR</a:t>
            </a:r>
            <a:endParaRPr lang="en-US" sz="7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</a:t>
            </a:r>
            <a:r>
              <a:rPr lang="en-US" sz="3000" dirty="0" smtClean="0"/>
              <a:t>s538 course presentation by </a:t>
            </a:r>
            <a:r>
              <a:rPr lang="en-US" sz="3000" dirty="0" err="1" smtClean="0"/>
              <a:t>tanvir</a:t>
            </a:r>
            <a:r>
              <a:rPr lang="en-US" sz="3000" dirty="0"/>
              <a:t> </a:t>
            </a:r>
            <a:r>
              <a:rPr lang="en-US" sz="3000" dirty="0" err="1" smtClean="0"/>
              <a:t>amin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770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US" dirty="0" smtClean="0"/>
              <a:t>Three main techniques:</a:t>
            </a:r>
          </a:p>
          <a:p>
            <a:pPr lvl="1"/>
            <a:r>
              <a:rPr lang="en-US" dirty="0" smtClean="0"/>
              <a:t>Opportunistic Listening</a:t>
            </a:r>
          </a:p>
          <a:p>
            <a:pPr lvl="1"/>
            <a:r>
              <a:rPr lang="en-US" dirty="0" smtClean="0"/>
              <a:t>Opportunistic Coding</a:t>
            </a:r>
          </a:p>
          <a:p>
            <a:pPr lvl="1"/>
            <a:r>
              <a:rPr lang="en-US" dirty="0" smtClean="0"/>
              <a:t>Learning Neighbor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3429000"/>
          </a:xfrm>
        </p:spPr>
        <p:txBody>
          <a:bodyPr/>
          <a:lstStyle/>
          <a:p>
            <a:r>
              <a:rPr lang="en-US" dirty="0" smtClean="0"/>
              <a:t>COPE sets the nodes to a </a:t>
            </a:r>
            <a:r>
              <a:rPr lang="en-US" b="1" dirty="0" smtClean="0">
                <a:solidFill>
                  <a:srgbClr val="7030A0"/>
                </a:solidFill>
              </a:rPr>
              <a:t>promiscuous mode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nodes </a:t>
            </a:r>
            <a:r>
              <a:rPr lang="en-US" b="1" dirty="0" smtClean="0">
                <a:solidFill>
                  <a:srgbClr val="7030A0"/>
                </a:solidFill>
              </a:rPr>
              <a:t>store</a:t>
            </a:r>
            <a:r>
              <a:rPr lang="en-US" dirty="0" smtClean="0"/>
              <a:t> the overheard packets for a short period T (say 0.5 s)</a:t>
            </a:r>
          </a:p>
          <a:p>
            <a:r>
              <a:rPr lang="en-US" dirty="0" smtClean="0"/>
              <a:t>Each node also </a:t>
            </a:r>
            <a:r>
              <a:rPr lang="en-US" b="1" dirty="0" smtClean="0">
                <a:solidFill>
                  <a:srgbClr val="7030A0"/>
                </a:solidFill>
              </a:rPr>
              <a:t>broadcasts</a:t>
            </a:r>
            <a:r>
              <a:rPr lang="en-US" b="1" i="1" dirty="0" smtClean="0">
                <a:solidFill>
                  <a:srgbClr val="7030A0"/>
                </a:solidFill>
              </a:rPr>
              <a:t> reception reports</a:t>
            </a:r>
            <a:r>
              <a:rPr lang="en-US" i="1" dirty="0" smtClean="0"/>
              <a:t> </a:t>
            </a:r>
            <a:r>
              <a:rPr lang="en-US" dirty="0" smtClean="0"/>
              <a:t>to tell it’s neighbors which packets it has stored.</a:t>
            </a:r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4286250" cy="24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354918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Illustration Credit: Author’s slide at SIGCOMM’06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6200"/>
            <a:ext cx="7498080" cy="1143000"/>
          </a:xfrm>
        </p:spPr>
        <p:txBody>
          <a:bodyPr/>
          <a:lstStyle/>
          <a:p>
            <a:r>
              <a:rPr lang="en-US" dirty="0" smtClean="0"/>
              <a:t>Opportunistic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 smtClean="0"/>
              <a:t>“A node should aim to </a:t>
            </a:r>
            <a:r>
              <a:rPr lang="en-US" sz="3200" b="1" i="1" dirty="0" smtClean="0">
                <a:solidFill>
                  <a:srgbClr val="7030A0"/>
                </a:solidFill>
              </a:rPr>
              <a:t>maximize</a:t>
            </a:r>
            <a:r>
              <a:rPr lang="en-US" sz="3200" i="1" dirty="0" smtClean="0"/>
              <a:t> the number of </a:t>
            </a:r>
            <a:r>
              <a:rPr lang="en-US" sz="3200" b="1" i="1" dirty="0" smtClean="0">
                <a:solidFill>
                  <a:srgbClr val="7030A0"/>
                </a:solidFill>
              </a:rPr>
              <a:t>native packets </a:t>
            </a:r>
            <a:r>
              <a:rPr lang="en-US" sz="3200" i="1" dirty="0" smtClean="0"/>
              <a:t>delivered in a </a:t>
            </a:r>
            <a:r>
              <a:rPr lang="en-US" sz="3200" b="1" i="1" dirty="0" smtClean="0">
                <a:solidFill>
                  <a:srgbClr val="7030A0"/>
                </a:solidFill>
              </a:rPr>
              <a:t>single transmission</a:t>
            </a:r>
            <a:r>
              <a:rPr lang="en-US" sz="3200" i="1" dirty="0" smtClean="0"/>
              <a:t>, while ensuring that each intended next-hop has </a:t>
            </a:r>
            <a:r>
              <a:rPr lang="en-US" sz="3200" b="1" i="1" dirty="0" smtClean="0">
                <a:solidFill>
                  <a:srgbClr val="7030A0"/>
                </a:solidFill>
              </a:rPr>
              <a:t>enough information</a:t>
            </a:r>
            <a:r>
              <a:rPr lang="en-US" sz="3200" i="1" dirty="0" smtClean="0"/>
              <a:t> to decode it’s native packet.”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5636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Coding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53275" cy="369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354918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Illustration Credit: Author’s slide at SIGCOMM’06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Coding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150608" cy="35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354918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Illustration Credit: Author’s slide at SIGCOMM’06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334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Bad Coding</a:t>
            </a:r>
          </a:p>
          <a:p>
            <a:r>
              <a:rPr lang="en-US" sz="2800" dirty="0" smtClean="0"/>
              <a:t>Only one neighbor benefits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2" y="1524000"/>
            <a:ext cx="7150608" cy="415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334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Good Coding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wo neighbor benefits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354918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Illustration Credit: Author’s slide at SIGCOMM’06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334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Better Coding</a:t>
            </a:r>
          </a:p>
          <a:p>
            <a:r>
              <a:rPr lang="en-US" sz="2800" dirty="0" smtClean="0"/>
              <a:t>Three neighbor benefits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7" y="1524000"/>
            <a:ext cx="750006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6354918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Illustration Credit: Author’s slide at SIGCOMM’06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Neighbor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98080" cy="2819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Just reception reports may not be enough, guesswork is sometimes necessary. </a:t>
            </a:r>
          </a:p>
          <a:p>
            <a:r>
              <a:rPr lang="en-US" sz="2400" dirty="0" smtClean="0"/>
              <a:t>ETX metric computes the </a:t>
            </a:r>
            <a:r>
              <a:rPr lang="en-US" sz="2400" b="1" dirty="0" smtClean="0">
                <a:solidFill>
                  <a:srgbClr val="7030A0"/>
                </a:solidFill>
              </a:rPr>
              <a:t>delivery probability </a:t>
            </a:r>
            <a:r>
              <a:rPr lang="en-US" sz="2400" dirty="0" smtClean="0"/>
              <a:t>between nodes. 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</a:t>
            </a:r>
            <a:r>
              <a:rPr lang="en-US" sz="2400" i="1" dirty="0" err="1" smtClean="0"/>
              <a:t>Pr</a:t>
            </a:r>
            <a:r>
              <a:rPr lang="en-US" sz="2400" i="1" dirty="0" smtClean="0"/>
              <a:t> { A particular neighbor has a packet }</a:t>
            </a:r>
          </a:p>
          <a:p>
            <a:pPr>
              <a:buNone/>
            </a:pPr>
            <a:r>
              <a:rPr lang="en-US" sz="2400" i="1" dirty="0" smtClean="0"/>
              <a:t>		= The delivery probability of the link between the 		packet’s previous hop and the neighbor.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3048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Opportunistic Listening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Opportunistic Coding</a:t>
            </a:r>
          </a:p>
          <a:p>
            <a:pPr lvl="1"/>
            <a:r>
              <a:rPr lang="en-US" dirty="0"/>
              <a:t>Learning Neighbor State</a:t>
            </a:r>
          </a:p>
        </p:txBody>
      </p:sp>
    </p:spTree>
    <p:extLst>
      <p:ext uri="{BB962C8B-B14F-4D97-AF65-F5344CB8AC3E}">
        <p14:creationId xmlns:p14="http://schemas.microsoft.com/office/powerpoint/2010/main" val="15076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98080" cy="31242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dirty="0" smtClean="0"/>
              <a:t>No. of transmissions required without COPE </a:t>
            </a:r>
          </a:p>
          <a:p>
            <a:pPr marL="365760" lvl="1" indent="0">
              <a:buNone/>
            </a:pPr>
            <a:r>
              <a:rPr lang="en-US" dirty="0"/>
              <a:t>N</a:t>
            </a:r>
            <a:r>
              <a:rPr lang="en-US" dirty="0" smtClean="0"/>
              <a:t>o. of transmissions used by COPE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“</a:t>
            </a:r>
            <a:r>
              <a:rPr lang="en-US" i="1" dirty="0" smtClean="0"/>
              <a:t>In the absence of opportunistic listening, COPE’s maximum coding gain is 2, and it is achievable.”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191000"/>
            <a:ext cx="462961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5257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Coding Gain achievable = 2N/(N+1)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This value tends to 2 as N grows.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2057400"/>
            <a:ext cx="624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Gain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353284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62112"/>
            <a:ext cx="3200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4572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Coding gain = 4/3 = 1.33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567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Coding gain = 8/5 = 1.6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9F49DDC-7C61-4032-AAC7-9A4A90A9B6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sz="3200" dirty="0"/>
              <a:t>employ coding in </a:t>
            </a:r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7030A0"/>
                </a:solidFill>
              </a:rPr>
              <a:t>Physical </a:t>
            </a:r>
            <a:r>
              <a:rPr lang="en-US" sz="3200" b="1" dirty="0">
                <a:solidFill>
                  <a:srgbClr val="7030A0"/>
                </a:solidFill>
              </a:rPr>
              <a:t>layer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and in </a:t>
            </a:r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7030A0"/>
                </a:solidFill>
              </a:rPr>
              <a:t>Application </a:t>
            </a:r>
            <a:r>
              <a:rPr lang="en-US" sz="3200" b="1" dirty="0">
                <a:solidFill>
                  <a:srgbClr val="7030A0"/>
                </a:solidFill>
              </a:rPr>
              <a:t>layer</a:t>
            </a:r>
            <a:r>
              <a:rPr lang="en-US" sz="3200" dirty="0"/>
              <a:t>. But what about doing it </a:t>
            </a:r>
            <a:r>
              <a:rPr lang="en-US" sz="3200" dirty="0" smtClean="0"/>
              <a:t>in </a:t>
            </a:r>
            <a:r>
              <a:rPr lang="en-US" sz="3200" b="1" dirty="0">
                <a:solidFill>
                  <a:srgbClr val="C00000"/>
                </a:solidFill>
              </a:rPr>
              <a:t>Layer - 3</a:t>
            </a:r>
            <a:r>
              <a:rPr lang="en-US" sz="3200" dirty="0"/>
              <a:t> ?</a:t>
            </a:r>
          </a:p>
          <a:p>
            <a:r>
              <a:rPr lang="en-US" dirty="0" smtClean="0"/>
              <a:t>Does it help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700" u="sng" dirty="0" smtClean="0"/>
              <a:t>Observation</a:t>
            </a:r>
            <a:endParaRPr lang="en-US" sz="2700" u="sng" dirty="0" smtClean="0"/>
          </a:p>
          <a:p>
            <a:pPr lvl="1"/>
            <a:r>
              <a:rPr lang="en-US" sz="2400" dirty="0" smtClean="0"/>
              <a:t>Throughput improvement </a:t>
            </a:r>
            <a:r>
              <a:rPr lang="en-US" sz="2400" dirty="0" smtClean="0"/>
              <a:t>using COPE greatly exceeded the coding gain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95600" y="348559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Guess Why ??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802.11 MAC PCF tries allocate </a:t>
            </a:r>
            <a:r>
              <a:rPr lang="en-US" b="1" dirty="0" smtClean="0">
                <a:solidFill>
                  <a:srgbClr val="7030A0"/>
                </a:solidFill>
              </a:rPr>
              <a:t>medium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equally between contending nodes.</a:t>
            </a:r>
          </a:p>
          <a:p>
            <a:r>
              <a:rPr lang="en-US" dirty="0" smtClean="0"/>
              <a:t>When a bottleneck link uses cope, not only throughput is increased, but medium is also more contention free !!</a:t>
            </a:r>
          </a:p>
          <a:p>
            <a:pPr lvl="1"/>
            <a:r>
              <a:rPr lang="en-US" dirty="0" smtClean="0"/>
              <a:t>Router drops packets twice as fast ..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51509"/>
            <a:ext cx="4979298" cy="208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+ MAC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With single </a:t>
            </a:r>
            <a:r>
              <a:rPr lang="en-US" dirty="0" smtClean="0"/>
              <a:t>bottleneck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372380"/>
            <a:ext cx="3663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Draining rate with COPE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9560" y="28295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Draining rate without COPE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640" y="2667000"/>
            <a:ext cx="381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Coding + MAC Gain  = 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9560" y="2885420"/>
            <a:ext cx="396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62400"/>
            <a:ext cx="2667000" cy="178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3976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5867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Coding + MAC gain = 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58629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Coding + MAC gain = 4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9F49DDC-7C61-4032-AAC7-9A4A90A9B6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+ MAC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With opportunistic </a:t>
            </a:r>
            <a:r>
              <a:rPr lang="en-US" dirty="0" smtClean="0"/>
              <a:t>listening, COPE’s </a:t>
            </a:r>
            <a:r>
              <a:rPr lang="en-US" dirty="0"/>
              <a:t>maximum </a:t>
            </a:r>
            <a:r>
              <a:rPr lang="en-US" dirty="0" smtClean="0"/>
              <a:t>Coding + MAC </a:t>
            </a:r>
            <a:r>
              <a:rPr lang="en-US" dirty="0"/>
              <a:t>gain is </a:t>
            </a:r>
            <a:r>
              <a:rPr lang="en-US" dirty="0" smtClean="0"/>
              <a:t>unbounded !!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38766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53340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-&gt; ∞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9F49DDC-7C61-4032-AAC7-9A4A90A9B6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61248" cy="4495800"/>
          </a:xfrm>
        </p:spPr>
        <p:txBody>
          <a:bodyPr>
            <a:noAutofit/>
          </a:bodyPr>
          <a:lstStyle/>
          <a:p>
            <a:pPr lvl="1"/>
            <a:r>
              <a:rPr lang="en-US" sz="2200" b="1" dirty="0" smtClean="0">
                <a:solidFill>
                  <a:srgbClr val="7030A0"/>
                </a:solidFill>
              </a:rPr>
              <a:t>Never </a:t>
            </a:r>
            <a:r>
              <a:rPr lang="en-US" sz="2200" b="1" dirty="0" smtClean="0">
                <a:solidFill>
                  <a:srgbClr val="7030A0"/>
                </a:solidFill>
              </a:rPr>
              <a:t>delay </a:t>
            </a:r>
            <a:r>
              <a:rPr lang="en-US" sz="2200" b="1" dirty="0" smtClean="0">
                <a:solidFill>
                  <a:srgbClr val="7030A0"/>
                </a:solidFill>
              </a:rPr>
              <a:t>packets</a:t>
            </a:r>
          </a:p>
          <a:p>
            <a:pPr lvl="2"/>
            <a:r>
              <a:rPr lang="en-US" sz="2200" dirty="0" smtClean="0"/>
              <a:t>Should not </a:t>
            </a:r>
            <a:r>
              <a:rPr lang="en-US" sz="2200" dirty="0" smtClean="0"/>
              <a:t>wait for additional </a:t>
            </a:r>
            <a:r>
              <a:rPr lang="en-US" sz="2200" dirty="0" err="1" smtClean="0"/>
              <a:t>codable</a:t>
            </a:r>
            <a:r>
              <a:rPr lang="en-US" sz="2200" dirty="0" smtClean="0"/>
              <a:t> packets to arrive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lvl="1"/>
            <a:r>
              <a:rPr lang="en-US" sz="2200" dirty="0"/>
              <a:t>Give preference to </a:t>
            </a:r>
            <a:r>
              <a:rPr lang="en-US" sz="2200" dirty="0" err="1"/>
              <a:t>XORing</a:t>
            </a:r>
            <a:r>
              <a:rPr lang="en-US" sz="2200" dirty="0"/>
              <a:t> packets of similar </a:t>
            </a:r>
            <a:r>
              <a:rPr lang="en-US" sz="2200" dirty="0" smtClean="0"/>
              <a:t>lengths and keep </a:t>
            </a:r>
            <a:r>
              <a:rPr lang="en-US" sz="2200" dirty="0"/>
              <a:t>multiple virtual queues per neighbor based one for each packet size!</a:t>
            </a:r>
          </a:p>
          <a:p>
            <a:pPr lvl="1"/>
            <a:r>
              <a:rPr lang="en-US" sz="2200" dirty="0" smtClean="0"/>
              <a:t>Never </a:t>
            </a:r>
            <a:r>
              <a:rPr lang="en-US" sz="2200" dirty="0" smtClean="0"/>
              <a:t>code together packets headed to the same next-hop.</a:t>
            </a:r>
          </a:p>
          <a:p>
            <a:pPr lvl="1"/>
            <a:r>
              <a:rPr lang="en-US" sz="2200" dirty="0" smtClean="0"/>
              <a:t>Out of order can confuse the TCP and trigger congestion.</a:t>
            </a:r>
          </a:p>
          <a:p>
            <a:pPr lvl="2"/>
            <a:r>
              <a:rPr lang="en-US" sz="2200" dirty="0" smtClean="0"/>
              <a:t>Consider packets </a:t>
            </a:r>
            <a:r>
              <a:rPr lang="en-US" sz="2200" dirty="0" smtClean="0"/>
              <a:t>according to their order in the </a:t>
            </a:r>
            <a:r>
              <a:rPr lang="en-US" sz="2200" dirty="0" smtClean="0"/>
              <a:t>queue</a:t>
            </a:r>
            <a:endParaRPr lang="en-US" sz="2200" dirty="0" smtClean="0"/>
          </a:p>
          <a:p>
            <a:pPr lvl="1"/>
            <a:r>
              <a:rPr lang="en-US" sz="2200" dirty="0" smtClean="0"/>
              <a:t>Ensure that each neighbor to whom packet is headed has a </a:t>
            </a:r>
            <a:r>
              <a:rPr lang="en-US" sz="2200" b="1" dirty="0" smtClean="0">
                <a:solidFill>
                  <a:srgbClr val="7030A0"/>
                </a:solidFill>
              </a:rPr>
              <a:t>high probability </a:t>
            </a:r>
            <a:r>
              <a:rPr lang="en-US" sz="2200" dirty="0" smtClean="0"/>
              <a:t>of decoding it’s native packet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Implements </a:t>
            </a:r>
            <a:r>
              <a:rPr lang="en-US" sz="2200" dirty="0"/>
              <a:t>a pseudo-broadcast consisting of multiple unicasts to work-around default </a:t>
            </a:r>
            <a:r>
              <a:rPr lang="en-US" sz="2200" dirty="0" smtClean="0"/>
              <a:t>broadcast’s </a:t>
            </a:r>
            <a:r>
              <a:rPr lang="en-US" sz="2200" dirty="0"/>
              <a:t>poor reliability and lack of </a:t>
            </a:r>
            <a:r>
              <a:rPr lang="en-US" sz="2200" dirty="0" err="1" smtClean="0"/>
              <a:t>backoff</a:t>
            </a:r>
            <a:r>
              <a:rPr lang="en-US" sz="2200" dirty="0" smtClean="0"/>
              <a:t> mechanism.</a:t>
            </a:r>
            <a:r>
              <a:rPr lang="en-US" sz="2200" dirty="0" smtClean="0"/>
              <a:t>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4993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498080" cy="4800600"/>
          </a:xfrm>
        </p:spPr>
        <p:txBody>
          <a:bodyPr/>
          <a:lstStyle/>
          <a:p>
            <a:r>
              <a:rPr lang="en-US" dirty="0" smtClean="0"/>
              <a:t>Metrics Used</a:t>
            </a:r>
          </a:p>
          <a:p>
            <a:pPr lvl="1"/>
            <a:r>
              <a:rPr lang="en-US" dirty="0" smtClean="0"/>
              <a:t>Network Throughput (Total end-to-end throughput)</a:t>
            </a:r>
          </a:p>
          <a:p>
            <a:pPr lvl="1"/>
            <a:r>
              <a:rPr lang="en-US" dirty="0" smtClean="0"/>
              <a:t>Throughput Gain (with and without COPE)</a:t>
            </a:r>
          </a:p>
          <a:p>
            <a:r>
              <a:rPr lang="en-US" dirty="0" smtClean="0"/>
              <a:t>Three Scenarios</a:t>
            </a:r>
          </a:p>
          <a:p>
            <a:pPr lvl="1"/>
            <a:r>
              <a:rPr lang="en-US" dirty="0" smtClean="0"/>
              <a:t>COPE in </a:t>
            </a:r>
            <a:r>
              <a:rPr lang="en-US" dirty="0" smtClean="0"/>
              <a:t>toy </a:t>
            </a:r>
            <a:r>
              <a:rPr lang="en-US" dirty="0" smtClean="0"/>
              <a:t>topologies</a:t>
            </a:r>
          </a:p>
          <a:p>
            <a:pPr lvl="1"/>
            <a:r>
              <a:rPr lang="en-US" dirty="0" smtClean="0"/>
              <a:t>COPE in an Ad Hoc Network</a:t>
            </a:r>
          </a:p>
          <a:p>
            <a:pPr lvl="1"/>
            <a:r>
              <a:rPr lang="en-US" dirty="0" smtClean="0"/>
              <a:t>COPE in a Mesh Access Network</a:t>
            </a:r>
          </a:p>
        </p:txBody>
      </p:sp>
    </p:spTree>
    <p:extLst>
      <p:ext uri="{BB962C8B-B14F-4D97-AF65-F5344CB8AC3E}">
        <p14:creationId xmlns:p14="http://schemas.microsoft.com/office/powerpoint/2010/main" val="9658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lived TCP, Alice-Bob Topology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791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hroughput </a:t>
            </a:r>
            <a:r>
              <a:rPr lang="en-US" dirty="0" smtClean="0"/>
              <a:t>gain corresponds to only Coding Gain.</a:t>
            </a:r>
          </a:p>
          <a:p>
            <a:pPr algn="ctr"/>
            <a:r>
              <a:rPr lang="en-US" dirty="0" smtClean="0"/>
              <a:t>Congestion control in TCP balances the draining rate at the bottleneck.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70749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22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UDP, Alice-Bob Topology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556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Here, the throughput gain also corresponds to MAC + Coding Gain.</a:t>
            </a:r>
          </a:p>
          <a:p>
            <a:pPr algn="ctr"/>
            <a:r>
              <a:rPr lang="en-US" dirty="0" smtClean="0"/>
              <a:t>Reduction in throughput is due to XOR header overhead, imperfect overhearing and flow asymmetry.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749020" cy="336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COPE in an Ad Hoc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TCP flows arrive according to a Poisson process, pick sender and receiver randomly, and the traffic models the Internet.</a:t>
            </a:r>
          </a:p>
          <a:p>
            <a:r>
              <a:rPr lang="en-US" dirty="0" smtClean="0"/>
              <a:t>TCP does not show significant improvement (2-3%): Collision related losses due to hidden terminals!</a:t>
            </a:r>
          </a:p>
          <a:p>
            <a:r>
              <a:rPr lang="en-US" dirty="0" smtClean="0"/>
              <a:t>Authors repeat experiment, with varying no. of MAC retries, and with RTS/CTS enabled. COPE is not applied.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after 15 MAC retries, there is 14% loss, and the bottleneck nodes never see enough traffic. </a:t>
            </a:r>
            <a:r>
              <a:rPr lang="en-US" i="1" dirty="0" smtClean="0"/>
              <a:t>Few coding opportunities arise!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352800"/>
            <a:ext cx="6781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8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TCP, Ad </a:t>
            </a:r>
            <a:r>
              <a:rPr lang="en-US" dirty="0" smtClean="0"/>
              <a:t>Hoc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49808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COPE performs well </a:t>
            </a:r>
            <a:r>
              <a:rPr lang="en-US" b="1" dirty="0" smtClean="0">
                <a:solidFill>
                  <a:srgbClr val="7030A0"/>
                </a:solidFill>
              </a:rPr>
              <a:t>without hidden terminals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90800"/>
            <a:ext cx="6400800" cy="391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371600" y="4114800"/>
            <a:ext cx="1752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Coding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352800" cy="294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100" y="6172200"/>
            <a:ext cx="78486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err="1" smtClean="0"/>
              <a:t>Ahlswede</a:t>
            </a:r>
            <a:r>
              <a:rPr lang="en-US" sz="1800" dirty="0" smtClean="0"/>
              <a:t> et al. – </a:t>
            </a:r>
            <a:r>
              <a:rPr lang="en-US" sz="1800" i="1" dirty="0" smtClean="0"/>
              <a:t>Butterfly Example </a:t>
            </a:r>
            <a:r>
              <a:rPr lang="en-US" sz="1800" dirty="0" smtClean="0"/>
              <a:t>in “Network Information Flow”, IEEE Transactions on Information Theory, 2000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5240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Good News: </a:t>
            </a:r>
            <a:r>
              <a:rPr lang="en-US" sz="2800" dirty="0" smtClean="0"/>
              <a:t>It was found that allowing </a:t>
            </a:r>
            <a:r>
              <a:rPr lang="en-US" sz="2800" dirty="0"/>
              <a:t>routers to mix the bits in forwarding messages can increase network </a:t>
            </a:r>
            <a:r>
              <a:rPr lang="en-US" sz="2800" dirty="0" smtClean="0"/>
              <a:t>throughput.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33528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Not so Good News: </a:t>
            </a:r>
            <a:r>
              <a:rPr lang="en-US" sz="2200" dirty="0" smtClean="0"/>
              <a:t>This coding is beneficiary for multicast traffic. For unicast no special benefit had been found.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953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Really?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71342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UDP, Ad </a:t>
            </a:r>
            <a:r>
              <a:rPr lang="en-US" dirty="0" smtClean="0"/>
              <a:t>Hoc Network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3600" y="3048000"/>
            <a:ext cx="1524000" cy="6858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Guessworks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729046"/>
            <a:ext cx="4419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24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UDP </a:t>
            </a:r>
            <a:r>
              <a:rPr lang="en-US" dirty="0" smtClean="0"/>
              <a:t>Flows are used, and uplink/downlink traffic is adjusted.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95600"/>
            <a:ext cx="69609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COPE in a Mesh Access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For </a:t>
            </a:r>
            <a:r>
              <a:rPr lang="en-US" sz="3200" b="1" dirty="0" smtClean="0">
                <a:solidFill>
                  <a:srgbClr val="7030A0"/>
                </a:solidFill>
              </a:rPr>
              <a:t>toy topologies</a:t>
            </a:r>
            <a:r>
              <a:rPr lang="en-US" sz="3200" dirty="0" smtClean="0"/>
              <a:t>, TCP flows get lower (no MAC gain) boost than UDP flows.</a:t>
            </a:r>
          </a:p>
          <a:p>
            <a:r>
              <a:rPr lang="en-US" sz="3200" dirty="0" smtClean="0"/>
              <a:t>When the wireless medium is </a:t>
            </a:r>
            <a:r>
              <a:rPr lang="en-US" sz="3200" b="1" dirty="0" smtClean="0">
                <a:solidFill>
                  <a:srgbClr val="7030A0"/>
                </a:solidFill>
              </a:rPr>
              <a:t>congested</a:t>
            </a:r>
            <a:r>
              <a:rPr lang="en-US" sz="3200" dirty="0" smtClean="0"/>
              <a:t> and the traffic consists of many </a:t>
            </a:r>
            <a:r>
              <a:rPr lang="en-US" sz="3200" b="1" dirty="0" smtClean="0">
                <a:solidFill>
                  <a:srgbClr val="7030A0"/>
                </a:solidFill>
              </a:rPr>
              <a:t>random UDP flows</a:t>
            </a:r>
            <a:r>
              <a:rPr lang="en-US" sz="3200" dirty="0" smtClean="0"/>
              <a:t>, COPE increases the throughput </a:t>
            </a:r>
            <a:r>
              <a:rPr lang="en-US" sz="3200" b="1" dirty="0" smtClean="0">
                <a:solidFill>
                  <a:srgbClr val="7030A0"/>
                </a:solidFill>
              </a:rPr>
              <a:t>3-4x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 smtClean="0"/>
              <a:t>In the absence of congestion controlled traffic (UDP), COPE’s throughput improvement may substantially exceed the expected theoretical coding gain.  (Coding + MAC gain)</a:t>
            </a:r>
          </a:p>
          <a:p>
            <a:r>
              <a:rPr lang="en-US" sz="3200" dirty="0" smtClean="0"/>
              <a:t>For a </a:t>
            </a:r>
            <a:r>
              <a:rPr lang="en-US" sz="3200" b="1" dirty="0" smtClean="0">
                <a:solidFill>
                  <a:srgbClr val="7030A0"/>
                </a:solidFill>
              </a:rPr>
              <a:t>mesh network </a:t>
            </a:r>
            <a:r>
              <a:rPr lang="en-US" sz="3200" dirty="0" smtClean="0"/>
              <a:t>connected to the Internet via an access point, the throughput improvement varies depending on the </a:t>
            </a:r>
            <a:r>
              <a:rPr lang="en-US" sz="3200" b="1" dirty="0" smtClean="0">
                <a:solidFill>
                  <a:srgbClr val="7030A0"/>
                </a:solidFill>
              </a:rPr>
              <a:t>ratio between total download and upload</a:t>
            </a:r>
            <a:r>
              <a:rPr lang="en-US" sz="3200" dirty="0" smtClean="0"/>
              <a:t> traffic traversing the access point.</a:t>
            </a:r>
          </a:p>
          <a:p>
            <a:pPr lvl="1"/>
            <a:r>
              <a:rPr lang="en-US" sz="3200" dirty="0" smtClean="0"/>
              <a:t> Ranges from 5% to 70%.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Hidden terminals </a:t>
            </a:r>
            <a:r>
              <a:rPr lang="en-US" sz="3200" dirty="0" smtClean="0"/>
              <a:t>create a </a:t>
            </a:r>
            <a:r>
              <a:rPr lang="en-US" sz="3200" b="1" dirty="0" smtClean="0">
                <a:solidFill>
                  <a:srgbClr val="7030A0"/>
                </a:solidFill>
              </a:rPr>
              <a:t>high collision </a:t>
            </a:r>
            <a:r>
              <a:rPr lang="en-US" sz="3200" dirty="0" smtClean="0"/>
              <a:t>rate that cannot be masked even with the maximum number of 802.11 retransmissions. </a:t>
            </a:r>
          </a:p>
          <a:p>
            <a:pPr lvl="1"/>
            <a:r>
              <a:rPr lang="en-US" sz="3200" dirty="0" smtClean="0"/>
              <a:t>In these environments, TCP does not send enough to utilize the medium, and thus does not create coding opportunities. </a:t>
            </a:r>
          </a:p>
          <a:p>
            <a:r>
              <a:rPr lang="en-US" sz="3200" dirty="0" smtClean="0"/>
              <a:t>With no hidden terminals, TCP’s throughput increases by an average of 38% in the </a:t>
            </a:r>
            <a:r>
              <a:rPr lang="en-US" sz="3200" dirty="0" err="1" smtClean="0"/>
              <a:t>testbed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types of Coding the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</a:p>
          <a:p>
            <a:pPr lvl="1"/>
            <a:r>
              <a:rPr lang="en-US" dirty="0" smtClean="0"/>
              <a:t>Trading Coordination for Randomness</a:t>
            </a:r>
          </a:p>
          <a:p>
            <a:pPr lvl="1"/>
            <a:r>
              <a:rPr lang="en-US" dirty="0" smtClean="0"/>
              <a:t>SIGCOMM 2007</a:t>
            </a:r>
          </a:p>
          <a:p>
            <a:r>
              <a:rPr lang="en-US" dirty="0" smtClean="0"/>
              <a:t>MIXIT</a:t>
            </a:r>
          </a:p>
          <a:p>
            <a:pPr lvl="1"/>
            <a:r>
              <a:rPr lang="en-US" dirty="0" smtClean="0"/>
              <a:t>Symbol level network coding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IGCOMM 2008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3108" y="2607079"/>
            <a:ext cx="76684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Trading Structure for Randomness in Wireless</a:t>
            </a:r>
          </a:p>
          <a:p>
            <a:r>
              <a:rPr lang="en-US" sz="3000" b="1" dirty="0" smtClean="0"/>
              <a:t>Opportunistic Routing</a:t>
            </a:r>
          </a:p>
          <a:p>
            <a:endParaRPr lang="de-DE" sz="2400" dirty="0" smtClean="0"/>
          </a:p>
          <a:p>
            <a:r>
              <a:rPr lang="de-DE" sz="2400" dirty="0" smtClean="0"/>
              <a:t>Szymon </a:t>
            </a:r>
            <a:r>
              <a:rPr lang="de-DE" sz="2400" dirty="0"/>
              <a:t>Chachulski Michael Jennings Sachin Katti </a:t>
            </a:r>
            <a:r>
              <a:rPr lang="de-DE" sz="2400" dirty="0" smtClean="0"/>
              <a:t>Dina Katabi</a:t>
            </a:r>
            <a:endParaRPr lang="de-DE" sz="2400" dirty="0"/>
          </a:p>
          <a:p>
            <a:r>
              <a:rPr lang="en-US" sz="2400" dirty="0" smtClean="0"/>
              <a:t>SIGCOMM 2007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1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242516" y="1752600"/>
            <a:ext cx="6638925" cy="4777952"/>
            <a:chOff x="124" y="823"/>
            <a:chExt cx="3515" cy="2763"/>
          </a:xfrm>
        </p:grpSpPr>
        <p:pic>
          <p:nvPicPr>
            <p:cNvPr id="5126" name="Picture 6" descr="x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826"/>
              <a:ext cx="3487" cy="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 rot="16200000">
              <a:off x="2423" y="-74"/>
              <a:ext cx="319" cy="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 dirty="0" err="1">
                  <a:solidFill>
                    <a:srgbClr val="7030A0"/>
                  </a:solidFill>
                  <a:latin typeface="Arial" pitchFamily="34" charset="0"/>
                </a:rPr>
                <a:t>Roofnet</a:t>
              </a:r>
              <a:endParaRPr lang="en-US" sz="2400" b="1" i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524000"/>
            <a:ext cx="2376487" cy="6492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Avg. 30%</a:t>
            </a:r>
            <a:r>
              <a:rPr lang="pl-PL" sz="2400" b="1" dirty="0">
                <a:solidFill>
                  <a:srgbClr val="FF0000"/>
                </a:solidFill>
              </a:rPr>
              <a:t> loss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 loss rate wireless links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6516500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Author’s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slide at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SIGCOMM’07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09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Oval 2"/>
          <p:cNvSpPr>
            <a:spLocks noChangeArrowheads="1"/>
          </p:cNvSpPr>
          <p:nvPr/>
        </p:nvSpPr>
        <p:spPr bwMode="auto">
          <a:xfrm>
            <a:off x="1116013" y="3089275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b="1" i="1">
                <a:solidFill>
                  <a:schemeClr val="bg2"/>
                </a:solidFill>
              </a:rPr>
              <a:t>src</a:t>
            </a:r>
          </a:p>
        </p:txBody>
      </p:sp>
      <p:sp>
        <p:nvSpPr>
          <p:cNvPr id="285699" name="Oval 3"/>
          <p:cNvSpPr>
            <a:spLocks noChangeArrowheads="1"/>
          </p:cNvSpPr>
          <p:nvPr/>
        </p:nvSpPr>
        <p:spPr bwMode="auto">
          <a:xfrm>
            <a:off x="4427538" y="1719263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R1</a:t>
            </a:r>
            <a:endParaRPr lang="pl-PL" b="1" i="1">
              <a:solidFill>
                <a:schemeClr val="bg2"/>
              </a:solidFill>
            </a:endParaRPr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7596188" y="3016250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dst</a:t>
            </a:r>
            <a:endParaRPr lang="pl-PL" b="1" i="1">
              <a:solidFill>
                <a:schemeClr val="bg2"/>
              </a:solidFill>
            </a:endParaRPr>
          </a:p>
        </p:txBody>
      </p:sp>
      <p:cxnSp>
        <p:nvCxnSpPr>
          <p:cNvPr id="285701" name="AutoShape 5"/>
          <p:cNvCxnSpPr>
            <a:cxnSpLocks noChangeShapeType="1"/>
            <a:stCxn id="285698" idx="7"/>
            <a:endCxn id="285699" idx="2"/>
          </p:cNvCxnSpPr>
          <p:nvPr/>
        </p:nvCxnSpPr>
        <p:spPr bwMode="auto">
          <a:xfrm flipV="1">
            <a:off x="1608138" y="2008188"/>
            <a:ext cx="2819400" cy="1165225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702" name="AutoShape 6"/>
          <p:cNvCxnSpPr>
            <a:cxnSpLocks noChangeShapeType="1"/>
            <a:stCxn id="285699" idx="6"/>
            <a:endCxn id="285700" idx="1"/>
          </p:cNvCxnSpPr>
          <p:nvPr/>
        </p:nvCxnSpPr>
        <p:spPr bwMode="auto">
          <a:xfrm>
            <a:off x="5003800" y="2008188"/>
            <a:ext cx="2676525" cy="1092200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4427538" y="4529138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R4</a:t>
            </a:r>
            <a:endParaRPr lang="pl-PL" b="1" i="1">
              <a:solidFill>
                <a:schemeClr val="bg2"/>
              </a:solidFill>
            </a:endParaRPr>
          </a:p>
        </p:txBody>
      </p:sp>
      <p:sp>
        <p:nvSpPr>
          <p:cNvPr id="285705" name="Oval 9"/>
          <p:cNvSpPr>
            <a:spLocks noChangeArrowheads="1"/>
          </p:cNvSpPr>
          <p:nvPr/>
        </p:nvSpPr>
        <p:spPr bwMode="auto">
          <a:xfrm>
            <a:off x="4427538" y="2728913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R2</a:t>
            </a:r>
            <a:endParaRPr lang="pl-PL" b="1" i="1">
              <a:solidFill>
                <a:schemeClr val="bg2"/>
              </a:solidFill>
            </a:endParaRPr>
          </a:p>
        </p:txBody>
      </p:sp>
      <p:sp>
        <p:nvSpPr>
          <p:cNvPr id="285706" name="Oval 10"/>
          <p:cNvSpPr>
            <a:spLocks noChangeArrowheads="1"/>
          </p:cNvSpPr>
          <p:nvPr/>
        </p:nvSpPr>
        <p:spPr bwMode="auto">
          <a:xfrm>
            <a:off x="4427538" y="3592513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R3</a:t>
            </a:r>
            <a:endParaRPr lang="pl-PL" b="1" i="1">
              <a:solidFill>
                <a:schemeClr val="bg2"/>
              </a:solidFill>
            </a:endParaRPr>
          </a:p>
        </p:txBody>
      </p:sp>
      <p:sp useBgFill="1">
        <p:nvSpPr>
          <p:cNvPr id="285707" name="Text Box 11"/>
          <p:cNvSpPr txBox="1">
            <a:spLocks noChangeArrowheads="1"/>
          </p:cNvSpPr>
          <p:nvPr/>
        </p:nvSpPr>
        <p:spPr bwMode="auto">
          <a:xfrm rot="-1359115">
            <a:off x="2663825" y="2297113"/>
            <a:ext cx="828675" cy="393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50%</a:t>
            </a:r>
          </a:p>
        </p:txBody>
      </p:sp>
      <p:sp useBgFill="1">
        <p:nvSpPr>
          <p:cNvPr id="285708" name="Text Box 12"/>
          <p:cNvSpPr txBox="1">
            <a:spLocks noChangeArrowheads="1"/>
          </p:cNvSpPr>
          <p:nvPr/>
        </p:nvSpPr>
        <p:spPr bwMode="auto">
          <a:xfrm rot="1662554">
            <a:off x="5868988" y="2190750"/>
            <a:ext cx="574675" cy="393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cxnSp>
        <p:nvCxnSpPr>
          <p:cNvPr id="285709" name="AutoShape 13"/>
          <p:cNvCxnSpPr>
            <a:cxnSpLocks noChangeShapeType="1"/>
            <a:stCxn id="285698" idx="6"/>
            <a:endCxn id="285705" idx="2"/>
          </p:cNvCxnSpPr>
          <p:nvPr/>
        </p:nvCxnSpPr>
        <p:spPr bwMode="auto">
          <a:xfrm flipV="1">
            <a:off x="1692275" y="3017838"/>
            <a:ext cx="2735263" cy="360362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710" name="AutoShape 14"/>
          <p:cNvCxnSpPr>
            <a:cxnSpLocks noChangeShapeType="1"/>
            <a:stCxn id="285705" idx="6"/>
            <a:endCxn id="285700" idx="2"/>
          </p:cNvCxnSpPr>
          <p:nvPr/>
        </p:nvCxnSpPr>
        <p:spPr bwMode="auto">
          <a:xfrm>
            <a:off x="5003800" y="3017838"/>
            <a:ext cx="2592388" cy="287337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711" name="AutoShape 15"/>
          <p:cNvCxnSpPr>
            <a:cxnSpLocks noChangeShapeType="1"/>
            <a:stCxn id="285698" idx="5"/>
            <a:endCxn id="285706" idx="2"/>
          </p:cNvCxnSpPr>
          <p:nvPr/>
        </p:nvCxnSpPr>
        <p:spPr bwMode="auto">
          <a:xfrm>
            <a:off x="1608138" y="3581400"/>
            <a:ext cx="2819400" cy="300038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712" name="AutoShape 16"/>
          <p:cNvCxnSpPr>
            <a:cxnSpLocks noChangeShapeType="1"/>
            <a:stCxn id="285706" idx="6"/>
            <a:endCxn id="285700" idx="3"/>
          </p:cNvCxnSpPr>
          <p:nvPr/>
        </p:nvCxnSpPr>
        <p:spPr bwMode="auto">
          <a:xfrm flipV="1">
            <a:off x="5003800" y="3508375"/>
            <a:ext cx="2676525" cy="373063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713" name="AutoShape 17"/>
          <p:cNvCxnSpPr>
            <a:cxnSpLocks noChangeShapeType="1"/>
            <a:stCxn id="285698" idx="4"/>
          </p:cNvCxnSpPr>
          <p:nvPr/>
        </p:nvCxnSpPr>
        <p:spPr bwMode="auto">
          <a:xfrm>
            <a:off x="1404938" y="3665538"/>
            <a:ext cx="3022600" cy="1152525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714" name="AutoShape 18"/>
          <p:cNvCxnSpPr>
            <a:cxnSpLocks noChangeShapeType="1"/>
            <a:stCxn id="285704" idx="6"/>
            <a:endCxn id="285700" idx="4"/>
          </p:cNvCxnSpPr>
          <p:nvPr/>
        </p:nvCxnSpPr>
        <p:spPr bwMode="auto">
          <a:xfrm flipV="1">
            <a:off x="5003800" y="3592513"/>
            <a:ext cx="2881313" cy="1225550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 useBgFill="1">
        <p:nvSpPr>
          <p:cNvPr id="285715" name="Text Box 19"/>
          <p:cNvSpPr txBox="1">
            <a:spLocks noChangeArrowheads="1"/>
          </p:cNvSpPr>
          <p:nvPr/>
        </p:nvSpPr>
        <p:spPr bwMode="auto">
          <a:xfrm rot="-359218">
            <a:off x="2730500" y="2871788"/>
            <a:ext cx="760413" cy="393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50%</a:t>
            </a:r>
          </a:p>
        </p:txBody>
      </p:sp>
      <p:sp useBgFill="1">
        <p:nvSpPr>
          <p:cNvPr id="285716" name="Text Box 20"/>
          <p:cNvSpPr txBox="1">
            <a:spLocks noChangeArrowheads="1"/>
          </p:cNvSpPr>
          <p:nvPr/>
        </p:nvSpPr>
        <p:spPr bwMode="auto">
          <a:xfrm rot="463536">
            <a:off x="5649913" y="2779713"/>
            <a:ext cx="650875" cy="393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sp useBgFill="1">
        <p:nvSpPr>
          <p:cNvPr id="285717" name="Text Box 21"/>
          <p:cNvSpPr txBox="1">
            <a:spLocks noChangeArrowheads="1"/>
          </p:cNvSpPr>
          <p:nvPr/>
        </p:nvSpPr>
        <p:spPr bwMode="auto">
          <a:xfrm rot="-1136684">
            <a:off x="5729288" y="3378200"/>
            <a:ext cx="863600" cy="393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sp useBgFill="1">
        <p:nvSpPr>
          <p:cNvPr id="285718" name="Text Box 22"/>
          <p:cNvSpPr txBox="1">
            <a:spLocks noChangeArrowheads="1"/>
          </p:cNvSpPr>
          <p:nvPr/>
        </p:nvSpPr>
        <p:spPr bwMode="auto">
          <a:xfrm rot="-989879">
            <a:off x="6013450" y="4097338"/>
            <a:ext cx="646113" cy="393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0%</a:t>
            </a:r>
          </a:p>
        </p:txBody>
      </p:sp>
      <p:sp useBgFill="1">
        <p:nvSpPr>
          <p:cNvPr id="285719" name="Text Box 23"/>
          <p:cNvSpPr txBox="1">
            <a:spLocks noChangeArrowheads="1"/>
          </p:cNvSpPr>
          <p:nvPr/>
        </p:nvSpPr>
        <p:spPr bwMode="auto">
          <a:xfrm>
            <a:off x="2659063" y="3497263"/>
            <a:ext cx="760412" cy="393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50%</a:t>
            </a:r>
          </a:p>
        </p:txBody>
      </p:sp>
      <p:sp useBgFill="1">
        <p:nvSpPr>
          <p:cNvPr id="285720" name="Text Box 24"/>
          <p:cNvSpPr txBox="1">
            <a:spLocks noChangeArrowheads="1"/>
          </p:cNvSpPr>
          <p:nvPr/>
        </p:nvSpPr>
        <p:spPr bwMode="auto">
          <a:xfrm rot="859151">
            <a:off x="2587625" y="4064000"/>
            <a:ext cx="760413" cy="393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50%</a:t>
            </a:r>
          </a:p>
        </p:txBody>
      </p:sp>
      <p:grpSp>
        <p:nvGrpSpPr>
          <p:cNvPr id="285721" name="Group 25"/>
          <p:cNvGrpSpPr>
            <a:grpSpLocks/>
          </p:cNvGrpSpPr>
          <p:nvPr/>
        </p:nvGrpSpPr>
        <p:grpSpPr bwMode="auto">
          <a:xfrm>
            <a:off x="1763713" y="3016250"/>
            <a:ext cx="5905500" cy="360363"/>
            <a:chOff x="1111" y="1570"/>
            <a:chExt cx="3720" cy="227"/>
          </a:xfrm>
        </p:grpSpPr>
        <p:sp>
          <p:nvSpPr>
            <p:cNvPr id="285722" name="Line 26"/>
            <p:cNvSpPr>
              <a:spLocks noChangeShapeType="1"/>
            </p:cNvSpPr>
            <p:nvPr/>
          </p:nvSpPr>
          <p:spPr bwMode="auto">
            <a:xfrm flipV="1">
              <a:off x="1111" y="1570"/>
              <a:ext cx="1588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5723" name="Line 27"/>
            <p:cNvSpPr>
              <a:spLocks noChangeShapeType="1"/>
            </p:cNvSpPr>
            <p:nvPr/>
          </p:nvSpPr>
          <p:spPr bwMode="auto">
            <a:xfrm>
              <a:off x="3198" y="1570"/>
              <a:ext cx="1633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285727" name="Rectangle 3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l-PL"/>
              <a:t>Use Opportunistic Routing</a:t>
            </a:r>
            <a:r>
              <a:rPr lang="en-US"/>
              <a:t> </a:t>
            </a:r>
          </a:p>
        </p:txBody>
      </p:sp>
      <p:sp>
        <p:nvSpPr>
          <p:cNvPr id="28574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12713" y="5156200"/>
            <a:ext cx="8918575" cy="1397000"/>
          </a:xfrm>
          <a:noFill/>
          <a:ln/>
        </p:spPr>
        <p:txBody>
          <a:bodyPr/>
          <a:lstStyle/>
          <a:p>
            <a:r>
              <a:rPr lang="en-US" sz="2800" dirty="0"/>
              <a:t>Best single path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loss prob. 50%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62600" y="6354918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Author’s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slide at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SIGCOMM’07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473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12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12713" y="5156200"/>
            <a:ext cx="8918575" cy="13970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2800" dirty="0"/>
              <a:t>Best single path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loss prob. 50% </a:t>
            </a:r>
          </a:p>
          <a:p>
            <a:r>
              <a:rPr lang="en-US" sz="2800" dirty="0" smtClean="0">
                <a:sym typeface="Wingdings" pitchFamily="2" charset="2"/>
              </a:rPr>
              <a:t>A</a:t>
            </a:r>
            <a:r>
              <a:rPr lang="pl-PL" sz="2800" dirty="0" smtClean="0">
                <a:sym typeface="Wingdings" pitchFamily="2" charset="2"/>
              </a:rPr>
              <a:t>ny </a:t>
            </a:r>
            <a:r>
              <a:rPr lang="pl-PL" sz="2800" dirty="0">
                <a:sym typeface="Wingdings" pitchFamily="2" charset="2"/>
              </a:rPr>
              <a:t>router that hears the packet can forward it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loss prob. 0.5</a:t>
            </a:r>
            <a:r>
              <a:rPr lang="en-US" sz="3600" baseline="30000" dirty="0">
                <a:solidFill>
                  <a:schemeClr val="tx2"/>
                </a:solidFill>
                <a:sym typeface="Wingdings" pitchFamily="2" charset="2"/>
              </a:rPr>
              <a:t>4</a:t>
            </a:r>
            <a:r>
              <a:rPr lang="en-US" sz="2800" dirty="0">
                <a:solidFill>
                  <a:schemeClr val="tx2"/>
                </a:solidFill>
                <a:sym typeface="Wingdings" pitchFamily="2" charset="2"/>
              </a:rPr>
              <a:t> = 6%</a:t>
            </a:r>
          </a:p>
        </p:txBody>
      </p:sp>
      <p:sp>
        <p:nvSpPr>
          <p:cNvPr id="298019" name="Rectangle 3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l-PL"/>
              <a:t>Use Opportunistic Routing</a:t>
            </a:r>
            <a:endParaRPr lang="en-US"/>
          </a:p>
        </p:txBody>
      </p:sp>
      <p:sp>
        <p:nvSpPr>
          <p:cNvPr id="298030" name="Arc 46"/>
          <p:cNvSpPr>
            <a:spLocks/>
          </p:cNvSpPr>
          <p:nvPr/>
        </p:nvSpPr>
        <p:spPr bwMode="auto">
          <a:xfrm>
            <a:off x="755650" y="2601913"/>
            <a:ext cx="1239838" cy="1620837"/>
          </a:xfrm>
          <a:custGeom>
            <a:avLst/>
            <a:gdLst>
              <a:gd name="G0" fmla="+- 0 0 0"/>
              <a:gd name="G1" fmla="+- 14110 0 0"/>
              <a:gd name="G2" fmla="+- 21600 0 0"/>
              <a:gd name="T0" fmla="*/ 16355 w 21600"/>
              <a:gd name="T1" fmla="*/ 0 h 28169"/>
              <a:gd name="T2" fmla="*/ 16398 w 21600"/>
              <a:gd name="T3" fmla="*/ 28169 h 28169"/>
              <a:gd name="T4" fmla="*/ 0 w 21600"/>
              <a:gd name="T5" fmla="*/ 14110 h 28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169" fill="none" extrusionOk="0">
                <a:moveTo>
                  <a:pt x="16354" y="0"/>
                </a:moveTo>
                <a:cubicBezTo>
                  <a:pt x="19738" y="3922"/>
                  <a:pt x="21600" y="8929"/>
                  <a:pt x="21600" y="14110"/>
                </a:cubicBezTo>
                <a:cubicBezTo>
                  <a:pt x="21600" y="19267"/>
                  <a:pt x="19754" y="24254"/>
                  <a:pt x="16398" y="28169"/>
                </a:cubicBezTo>
              </a:path>
              <a:path w="21600" h="28169" stroke="0" extrusionOk="0">
                <a:moveTo>
                  <a:pt x="16354" y="0"/>
                </a:moveTo>
                <a:cubicBezTo>
                  <a:pt x="19738" y="3922"/>
                  <a:pt x="21600" y="8929"/>
                  <a:pt x="21600" y="14110"/>
                </a:cubicBezTo>
                <a:cubicBezTo>
                  <a:pt x="21600" y="19267"/>
                  <a:pt x="19754" y="24254"/>
                  <a:pt x="16398" y="28169"/>
                </a:cubicBezTo>
                <a:lnTo>
                  <a:pt x="0" y="1411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1" name="Arc 47"/>
          <p:cNvSpPr>
            <a:spLocks/>
          </p:cNvSpPr>
          <p:nvPr/>
        </p:nvSpPr>
        <p:spPr bwMode="auto">
          <a:xfrm>
            <a:off x="755650" y="2357438"/>
            <a:ext cx="1704975" cy="2071687"/>
          </a:xfrm>
          <a:custGeom>
            <a:avLst/>
            <a:gdLst>
              <a:gd name="G0" fmla="+- 0 0 0"/>
              <a:gd name="G1" fmla="+- 13500 0 0"/>
              <a:gd name="G2" fmla="+- 21600 0 0"/>
              <a:gd name="T0" fmla="*/ 16861 w 21600"/>
              <a:gd name="T1" fmla="*/ 0 h 26159"/>
              <a:gd name="T2" fmla="*/ 17502 w 21600"/>
              <a:gd name="T3" fmla="*/ 26159 h 26159"/>
              <a:gd name="T4" fmla="*/ 0 w 21600"/>
              <a:gd name="T5" fmla="*/ 13500 h 2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159" fill="none" extrusionOk="0">
                <a:moveTo>
                  <a:pt x="16861" y="-1"/>
                </a:moveTo>
                <a:cubicBezTo>
                  <a:pt x="19928" y="3830"/>
                  <a:pt x="21600" y="8592"/>
                  <a:pt x="21600" y="13500"/>
                </a:cubicBezTo>
                <a:cubicBezTo>
                  <a:pt x="21600" y="18045"/>
                  <a:pt x="20165" y="22475"/>
                  <a:pt x="17501" y="26158"/>
                </a:cubicBezTo>
              </a:path>
              <a:path w="21600" h="26159" stroke="0" extrusionOk="0">
                <a:moveTo>
                  <a:pt x="16861" y="-1"/>
                </a:moveTo>
                <a:cubicBezTo>
                  <a:pt x="19928" y="3830"/>
                  <a:pt x="21600" y="8592"/>
                  <a:pt x="21600" y="13500"/>
                </a:cubicBezTo>
                <a:cubicBezTo>
                  <a:pt x="21600" y="18045"/>
                  <a:pt x="20165" y="22475"/>
                  <a:pt x="17501" y="26158"/>
                </a:cubicBezTo>
                <a:lnTo>
                  <a:pt x="0" y="135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2" name="Arc 48"/>
          <p:cNvSpPr>
            <a:spLocks/>
          </p:cNvSpPr>
          <p:nvPr/>
        </p:nvSpPr>
        <p:spPr bwMode="auto">
          <a:xfrm>
            <a:off x="755650" y="2060575"/>
            <a:ext cx="2211388" cy="2530475"/>
          </a:xfrm>
          <a:custGeom>
            <a:avLst/>
            <a:gdLst>
              <a:gd name="G0" fmla="+- 0 0 0"/>
              <a:gd name="G1" fmla="+- 13398 0 0"/>
              <a:gd name="G2" fmla="+- 21600 0 0"/>
              <a:gd name="T0" fmla="*/ 16943 w 21600"/>
              <a:gd name="T1" fmla="*/ 0 h 24650"/>
              <a:gd name="T2" fmla="*/ 18438 w 21600"/>
              <a:gd name="T3" fmla="*/ 24650 h 24650"/>
              <a:gd name="T4" fmla="*/ 0 w 21600"/>
              <a:gd name="T5" fmla="*/ 13398 h 24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50" fill="none" extrusionOk="0">
                <a:moveTo>
                  <a:pt x="16942" y="0"/>
                </a:moveTo>
                <a:cubicBezTo>
                  <a:pt x="19959" y="3814"/>
                  <a:pt x="21600" y="8535"/>
                  <a:pt x="21600" y="13398"/>
                </a:cubicBezTo>
                <a:cubicBezTo>
                  <a:pt x="21600" y="17367"/>
                  <a:pt x="20505" y="21261"/>
                  <a:pt x="18437" y="24649"/>
                </a:cubicBezTo>
              </a:path>
              <a:path w="21600" h="24650" stroke="0" extrusionOk="0">
                <a:moveTo>
                  <a:pt x="16942" y="0"/>
                </a:moveTo>
                <a:cubicBezTo>
                  <a:pt x="19959" y="3814"/>
                  <a:pt x="21600" y="8535"/>
                  <a:pt x="21600" y="13398"/>
                </a:cubicBezTo>
                <a:cubicBezTo>
                  <a:pt x="21600" y="17367"/>
                  <a:pt x="20505" y="21261"/>
                  <a:pt x="18437" y="24649"/>
                </a:cubicBezTo>
                <a:lnTo>
                  <a:pt x="0" y="13398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3" name="Arc 49"/>
          <p:cNvSpPr>
            <a:spLocks/>
          </p:cNvSpPr>
          <p:nvPr/>
        </p:nvSpPr>
        <p:spPr bwMode="auto">
          <a:xfrm>
            <a:off x="684213" y="1954213"/>
            <a:ext cx="2943225" cy="2982912"/>
          </a:xfrm>
          <a:custGeom>
            <a:avLst/>
            <a:gdLst>
              <a:gd name="G0" fmla="+- 0 0 0"/>
              <a:gd name="G1" fmla="+- 10880 0 0"/>
              <a:gd name="G2" fmla="+- 21600 0 0"/>
              <a:gd name="T0" fmla="*/ 18660 w 21600"/>
              <a:gd name="T1" fmla="*/ 0 h 21834"/>
              <a:gd name="T2" fmla="*/ 18616 w 21600"/>
              <a:gd name="T3" fmla="*/ 21834 h 21834"/>
              <a:gd name="T4" fmla="*/ 0 w 21600"/>
              <a:gd name="T5" fmla="*/ 10880 h 2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34" fill="none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732"/>
                  <a:pt x="20569" y="18514"/>
                  <a:pt x="18616" y="21834"/>
                </a:cubicBezTo>
              </a:path>
              <a:path w="21600" h="21834" stroke="0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732"/>
                  <a:pt x="20569" y="18514"/>
                  <a:pt x="18616" y="21834"/>
                </a:cubicBezTo>
                <a:lnTo>
                  <a:pt x="0" y="1088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4" name="Arc 50"/>
          <p:cNvSpPr>
            <a:spLocks/>
          </p:cNvSpPr>
          <p:nvPr/>
        </p:nvSpPr>
        <p:spPr bwMode="auto">
          <a:xfrm>
            <a:off x="792163" y="1727200"/>
            <a:ext cx="3492500" cy="3346450"/>
          </a:xfrm>
          <a:custGeom>
            <a:avLst/>
            <a:gdLst>
              <a:gd name="G0" fmla="+- 0 0 0"/>
              <a:gd name="G1" fmla="+- 10624 0 0"/>
              <a:gd name="G2" fmla="+- 21600 0 0"/>
              <a:gd name="T0" fmla="*/ 18807 w 21600"/>
              <a:gd name="T1" fmla="*/ 0 h 20639"/>
              <a:gd name="T2" fmla="*/ 19138 w 21600"/>
              <a:gd name="T3" fmla="*/ 20639 h 20639"/>
              <a:gd name="T4" fmla="*/ 0 w 21600"/>
              <a:gd name="T5" fmla="*/ 10624 h 20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639" fill="none" extrusionOk="0">
                <a:moveTo>
                  <a:pt x="18806" y="0"/>
                </a:moveTo>
                <a:cubicBezTo>
                  <a:pt x="20637" y="3241"/>
                  <a:pt x="21600" y="6901"/>
                  <a:pt x="21600" y="10624"/>
                </a:cubicBezTo>
                <a:cubicBezTo>
                  <a:pt x="21600" y="14112"/>
                  <a:pt x="20755" y="17548"/>
                  <a:pt x="19137" y="20638"/>
                </a:cubicBezTo>
              </a:path>
              <a:path w="21600" h="20639" stroke="0" extrusionOk="0">
                <a:moveTo>
                  <a:pt x="18806" y="0"/>
                </a:moveTo>
                <a:cubicBezTo>
                  <a:pt x="20637" y="3241"/>
                  <a:pt x="21600" y="6901"/>
                  <a:pt x="21600" y="10624"/>
                </a:cubicBezTo>
                <a:cubicBezTo>
                  <a:pt x="21600" y="14112"/>
                  <a:pt x="20755" y="17548"/>
                  <a:pt x="19137" y="20638"/>
                </a:cubicBezTo>
                <a:lnTo>
                  <a:pt x="0" y="10624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8035" name="Arc 51"/>
          <p:cNvSpPr>
            <a:spLocks/>
          </p:cNvSpPr>
          <p:nvPr/>
        </p:nvSpPr>
        <p:spPr bwMode="auto">
          <a:xfrm>
            <a:off x="971550" y="1509713"/>
            <a:ext cx="3957638" cy="3671887"/>
          </a:xfrm>
          <a:custGeom>
            <a:avLst/>
            <a:gdLst>
              <a:gd name="G0" fmla="+- 0 0 0"/>
              <a:gd name="G1" fmla="+- 10581 0 0"/>
              <a:gd name="G2" fmla="+- 21600 0 0"/>
              <a:gd name="T0" fmla="*/ 18831 w 21600"/>
              <a:gd name="T1" fmla="*/ 0 h 19977"/>
              <a:gd name="T2" fmla="*/ 19449 w 21600"/>
              <a:gd name="T3" fmla="*/ 19977 h 19977"/>
              <a:gd name="T4" fmla="*/ 0 w 21600"/>
              <a:gd name="T5" fmla="*/ 10581 h 19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977" fill="none" extrusionOk="0">
                <a:moveTo>
                  <a:pt x="18830" y="0"/>
                </a:moveTo>
                <a:cubicBezTo>
                  <a:pt x="20646" y="3231"/>
                  <a:pt x="21600" y="6874"/>
                  <a:pt x="21600" y="10581"/>
                </a:cubicBezTo>
                <a:cubicBezTo>
                  <a:pt x="21600" y="13835"/>
                  <a:pt x="20864" y="17047"/>
                  <a:pt x="19449" y="19977"/>
                </a:cubicBezTo>
              </a:path>
              <a:path w="21600" h="19977" stroke="0" extrusionOk="0">
                <a:moveTo>
                  <a:pt x="18830" y="0"/>
                </a:moveTo>
                <a:cubicBezTo>
                  <a:pt x="20646" y="3231"/>
                  <a:pt x="21600" y="6874"/>
                  <a:pt x="21600" y="10581"/>
                </a:cubicBezTo>
                <a:cubicBezTo>
                  <a:pt x="21600" y="13835"/>
                  <a:pt x="20864" y="17047"/>
                  <a:pt x="19449" y="19977"/>
                </a:cubicBezTo>
                <a:lnTo>
                  <a:pt x="0" y="10581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pSp>
        <p:nvGrpSpPr>
          <p:cNvPr id="298021" name="Group 37"/>
          <p:cNvGrpSpPr>
            <a:grpSpLocks/>
          </p:cNvGrpSpPr>
          <p:nvPr/>
        </p:nvGrpSpPr>
        <p:grpSpPr bwMode="auto">
          <a:xfrm>
            <a:off x="1116013" y="1652588"/>
            <a:ext cx="7056437" cy="3386137"/>
            <a:chOff x="703" y="753"/>
            <a:chExt cx="4445" cy="2133"/>
          </a:xfrm>
        </p:grpSpPr>
        <p:sp>
          <p:nvSpPr>
            <p:cNvPr id="297986" name="Oval 2"/>
            <p:cNvSpPr>
              <a:spLocks noChangeArrowheads="1"/>
            </p:cNvSpPr>
            <p:nvPr/>
          </p:nvSpPr>
          <p:spPr bwMode="auto">
            <a:xfrm>
              <a:off x="703" y="1616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b="1" i="1">
                  <a:solidFill>
                    <a:schemeClr val="bg2"/>
                  </a:solidFill>
                </a:rPr>
                <a:t>src</a:t>
              </a:r>
            </a:p>
          </p:txBody>
        </p:sp>
        <p:sp>
          <p:nvSpPr>
            <p:cNvPr id="297987" name="Oval 3"/>
            <p:cNvSpPr>
              <a:spLocks noChangeArrowheads="1"/>
            </p:cNvSpPr>
            <p:nvPr/>
          </p:nvSpPr>
          <p:spPr bwMode="auto">
            <a:xfrm>
              <a:off x="2789" y="753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 i="1">
                  <a:solidFill>
                    <a:schemeClr val="bg2"/>
                  </a:solidFill>
                </a:rPr>
                <a:t>R1</a:t>
              </a:r>
              <a:endParaRPr lang="pl-PL" b="1" i="1">
                <a:solidFill>
                  <a:schemeClr val="bg2"/>
                </a:solidFill>
              </a:endParaRPr>
            </a:p>
          </p:txBody>
        </p:sp>
        <p:sp>
          <p:nvSpPr>
            <p:cNvPr id="297988" name="Oval 4"/>
            <p:cNvSpPr>
              <a:spLocks noChangeArrowheads="1"/>
            </p:cNvSpPr>
            <p:nvPr/>
          </p:nvSpPr>
          <p:spPr bwMode="auto">
            <a:xfrm>
              <a:off x="4785" y="1570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 i="1">
                  <a:solidFill>
                    <a:schemeClr val="bg2"/>
                  </a:solidFill>
                </a:rPr>
                <a:t>dst</a:t>
              </a:r>
              <a:endParaRPr lang="pl-PL" b="1" i="1">
                <a:solidFill>
                  <a:schemeClr val="bg2"/>
                </a:solidFill>
              </a:endParaRPr>
            </a:p>
          </p:txBody>
        </p:sp>
        <p:cxnSp>
          <p:nvCxnSpPr>
            <p:cNvPr id="297989" name="AutoShape 5"/>
            <p:cNvCxnSpPr>
              <a:cxnSpLocks noChangeShapeType="1"/>
              <a:stCxn id="297986" idx="7"/>
              <a:endCxn id="297987" idx="2"/>
            </p:cNvCxnSpPr>
            <p:nvPr/>
          </p:nvCxnSpPr>
          <p:spPr bwMode="auto">
            <a:xfrm flipV="1">
              <a:off x="1013" y="935"/>
              <a:ext cx="1776" cy="734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990" name="AutoShape 6"/>
            <p:cNvCxnSpPr>
              <a:cxnSpLocks noChangeShapeType="1"/>
              <a:stCxn id="297987" idx="6"/>
              <a:endCxn id="297988" idx="1"/>
            </p:cNvCxnSpPr>
            <p:nvPr/>
          </p:nvCxnSpPr>
          <p:spPr bwMode="auto">
            <a:xfrm>
              <a:off x="3152" y="935"/>
              <a:ext cx="1686" cy="688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992" name="Oval 8"/>
            <p:cNvSpPr>
              <a:spLocks noChangeArrowheads="1"/>
            </p:cNvSpPr>
            <p:nvPr/>
          </p:nvSpPr>
          <p:spPr bwMode="auto">
            <a:xfrm>
              <a:off x="2789" y="2523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 i="1">
                  <a:solidFill>
                    <a:schemeClr val="bg2"/>
                  </a:solidFill>
                </a:rPr>
                <a:t>R4</a:t>
              </a:r>
              <a:endParaRPr lang="pl-PL" b="1" i="1">
                <a:solidFill>
                  <a:schemeClr val="bg2"/>
                </a:solidFill>
              </a:endParaRPr>
            </a:p>
          </p:txBody>
        </p:sp>
        <p:sp>
          <p:nvSpPr>
            <p:cNvPr id="297993" name="Oval 9"/>
            <p:cNvSpPr>
              <a:spLocks noChangeArrowheads="1"/>
            </p:cNvSpPr>
            <p:nvPr/>
          </p:nvSpPr>
          <p:spPr bwMode="auto">
            <a:xfrm>
              <a:off x="2789" y="1389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 i="1">
                  <a:solidFill>
                    <a:schemeClr val="bg2"/>
                  </a:solidFill>
                </a:rPr>
                <a:t>R2</a:t>
              </a:r>
              <a:endParaRPr lang="pl-PL" b="1" i="1">
                <a:solidFill>
                  <a:schemeClr val="bg2"/>
                </a:solidFill>
              </a:endParaRPr>
            </a:p>
          </p:txBody>
        </p:sp>
        <p:sp>
          <p:nvSpPr>
            <p:cNvPr id="297994" name="Oval 10"/>
            <p:cNvSpPr>
              <a:spLocks noChangeArrowheads="1"/>
            </p:cNvSpPr>
            <p:nvPr/>
          </p:nvSpPr>
          <p:spPr bwMode="auto">
            <a:xfrm>
              <a:off x="2789" y="1933"/>
              <a:ext cx="363" cy="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 i="1">
                  <a:solidFill>
                    <a:schemeClr val="bg2"/>
                  </a:solidFill>
                </a:rPr>
                <a:t>R3</a:t>
              </a:r>
              <a:endParaRPr lang="pl-PL" b="1" i="1">
                <a:solidFill>
                  <a:schemeClr val="bg2"/>
                </a:solidFill>
              </a:endParaRPr>
            </a:p>
          </p:txBody>
        </p:sp>
        <p:sp useBgFill="1">
          <p:nvSpPr>
            <p:cNvPr id="297995" name="Text Box 11"/>
            <p:cNvSpPr txBox="1">
              <a:spLocks noChangeArrowheads="1"/>
            </p:cNvSpPr>
            <p:nvPr/>
          </p:nvSpPr>
          <p:spPr bwMode="auto">
            <a:xfrm rot="-1359115">
              <a:off x="1678" y="1117"/>
              <a:ext cx="522" cy="24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50%</a:t>
              </a:r>
            </a:p>
          </p:txBody>
        </p:sp>
        <p:sp useBgFill="1">
          <p:nvSpPr>
            <p:cNvPr id="297996" name="Text Box 12"/>
            <p:cNvSpPr txBox="1">
              <a:spLocks noChangeArrowheads="1"/>
            </p:cNvSpPr>
            <p:nvPr/>
          </p:nvSpPr>
          <p:spPr bwMode="auto">
            <a:xfrm rot="1662554">
              <a:off x="3697" y="1050"/>
              <a:ext cx="362" cy="24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0%</a:t>
              </a:r>
            </a:p>
          </p:txBody>
        </p:sp>
        <p:cxnSp>
          <p:nvCxnSpPr>
            <p:cNvPr id="297997" name="AutoShape 13"/>
            <p:cNvCxnSpPr>
              <a:cxnSpLocks noChangeShapeType="1"/>
              <a:stCxn id="297986" idx="6"/>
              <a:endCxn id="297993" idx="2"/>
            </p:cNvCxnSpPr>
            <p:nvPr/>
          </p:nvCxnSpPr>
          <p:spPr bwMode="auto">
            <a:xfrm flipV="1">
              <a:off x="1066" y="1571"/>
              <a:ext cx="1723" cy="227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998" name="AutoShape 14"/>
            <p:cNvCxnSpPr>
              <a:cxnSpLocks noChangeShapeType="1"/>
              <a:stCxn id="297993" idx="6"/>
              <a:endCxn id="297988" idx="2"/>
            </p:cNvCxnSpPr>
            <p:nvPr/>
          </p:nvCxnSpPr>
          <p:spPr bwMode="auto">
            <a:xfrm>
              <a:off x="3152" y="1571"/>
              <a:ext cx="1633" cy="181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999" name="AutoShape 15"/>
            <p:cNvCxnSpPr>
              <a:cxnSpLocks noChangeShapeType="1"/>
              <a:stCxn id="297986" idx="5"/>
              <a:endCxn id="297994" idx="2"/>
            </p:cNvCxnSpPr>
            <p:nvPr/>
          </p:nvCxnSpPr>
          <p:spPr bwMode="auto">
            <a:xfrm>
              <a:off x="1013" y="1926"/>
              <a:ext cx="1776" cy="189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8000" name="AutoShape 16"/>
            <p:cNvCxnSpPr>
              <a:cxnSpLocks noChangeShapeType="1"/>
              <a:stCxn id="297994" idx="6"/>
              <a:endCxn id="297988" idx="3"/>
            </p:cNvCxnSpPr>
            <p:nvPr/>
          </p:nvCxnSpPr>
          <p:spPr bwMode="auto">
            <a:xfrm flipV="1">
              <a:off x="3152" y="1880"/>
              <a:ext cx="1686" cy="235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8001" name="AutoShape 17"/>
            <p:cNvCxnSpPr>
              <a:cxnSpLocks noChangeShapeType="1"/>
              <a:stCxn id="297986" idx="4"/>
              <a:endCxn id="297992" idx="2"/>
            </p:cNvCxnSpPr>
            <p:nvPr/>
          </p:nvCxnSpPr>
          <p:spPr bwMode="auto">
            <a:xfrm>
              <a:off x="885" y="1979"/>
              <a:ext cx="1904" cy="726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8002" name="AutoShape 18"/>
            <p:cNvCxnSpPr>
              <a:cxnSpLocks noChangeShapeType="1"/>
              <a:stCxn id="297992" idx="6"/>
              <a:endCxn id="297988" idx="4"/>
            </p:cNvCxnSpPr>
            <p:nvPr/>
          </p:nvCxnSpPr>
          <p:spPr bwMode="auto">
            <a:xfrm flipV="1">
              <a:off x="3152" y="1933"/>
              <a:ext cx="1815" cy="772"/>
            </a:xfrm>
            <a:prstGeom prst="straightConnector1">
              <a:avLst/>
            </a:prstGeom>
            <a:noFill/>
            <a:ln w="19050">
              <a:solidFill>
                <a:srgbClr val="EAEAEA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 useBgFill="1">
          <p:nvSpPr>
            <p:cNvPr id="298003" name="Text Box 19"/>
            <p:cNvSpPr txBox="1">
              <a:spLocks noChangeArrowheads="1"/>
            </p:cNvSpPr>
            <p:nvPr/>
          </p:nvSpPr>
          <p:spPr bwMode="auto">
            <a:xfrm rot="-359218">
              <a:off x="1720" y="1479"/>
              <a:ext cx="479" cy="24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50%</a:t>
              </a:r>
            </a:p>
          </p:txBody>
        </p:sp>
        <p:sp useBgFill="1">
          <p:nvSpPr>
            <p:cNvPr id="298004" name="Text Box 20"/>
            <p:cNvSpPr txBox="1">
              <a:spLocks noChangeArrowheads="1"/>
            </p:cNvSpPr>
            <p:nvPr/>
          </p:nvSpPr>
          <p:spPr bwMode="auto">
            <a:xfrm rot="463536">
              <a:off x="3559" y="1421"/>
              <a:ext cx="410" cy="24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0%</a:t>
              </a:r>
            </a:p>
          </p:txBody>
        </p:sp>
        <p:sp useBgFill="1">
          <p:nvSpPr>
            <p:cNvPr id="298005" name="Text Box 21"/>
            <p:cNvSpPr txBox="1">
              <a:spLocks noChangeArrowheads="1"/>
            </p:cNvSpPr>
            <p:nvPr/>
          </p:nvSpPr>
          <p:spPr bwMode="auto">
            <a:xfrm rot="-1136684">
              <a:off x="3609" y="1798"/>
              <a:ext cx="544" cy="24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0%</a:t>
              </a:r>
            </a:p>
          </p:txBody>
        </p:sp>
        <p:sp useBgFill="1">
          <p:nvSpPr>
            <p:cNvPr id="298006" name="Text Box 22"/>
            <p:cNvSpPr txBox="1">
              <a:spLocks noChangeArrowheads="1"/>
            </p:cNvSpPr>
            <p:nvPr/>
          </p:nvSpPr>
          <p:spPr bwMode="auto">
            <a:xfrm rot="-989879">
              <a:off x="3788" y="2251"/>
              <a:ext cx="407" cy="24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0%</a:t>
              </a:r>
            </a:p>
          </p:txBody>
        </p:sp>
        <p:sp useBgFill="1">
          <p:nvSpPr>
            <p:cNvPr id="298007" name="Text Box 23"/>
            <p:cNvSpPr txBox="1">
              <a:spLocks noChangeArrowheads="1"/>
            </p:cNvSpPr>
            <p:nvPr/>
          </p:nvSpPr>
          <p:spPr bwMode="auto">
            <a:xfrm>
              <a:off x="1675" y="1873"/>
              <a:ext cx="479" cy="24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50%</a:t>
              </a:r>
            </a:p>
          </p:txBody>
        </p:sp>
        <p:sp useBgFill="1">
          <p:nvSpPr>
            <p:cNvPr id="298008" name="Text Box 24"/>
            <p:cNvSpPr txBox="1">
              <a:spLocks noChangeArrowheads="1"/>
            </p:cNvSpPr>
            <p:nvPr/>
          </p:nvSpPr>
          <p:spPr bwMode="auto">
            <a:xfrm rot="859151">
              <a:off x="1630" y="2230"/>
              <a:ext cx="479" cy="248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50%</a:t>
              </a:r>
            </a:p>
          </p:txBody>
        </p:sp>
      </p:grpSp>
      <p:grpSp>
        <p:nvGrpSpPr>
          <p:cNvPr id="298036" name="Group 52"/>
          <p:cNvGrpSpPr>
            <a:grpSpLocks/>
          </p:cNvGrpSpPr>
          <p:nvPr/>
        </p:nvGrpSpPr>
        <p:grpSpPr bwMode="auto">
          <a:xfrm>
            <a:off x="1763713" y="2949575"/>
            <a:ext cx="5905500" cy="360363"/>
            <a:chOff x="1111" y="1570"/>
            <a:chExt cx="3720" cy="227"/>
          </a:xfrm>
        </p:grpSpPr>
        <p:sp>
          <p:nvSpPr>
            <p:cNvPr id="298037" name="Line 53"/>
            <p:cNvSpPr>
              <a:spLocks noChangeShapeType="1"/>
            </p:cNvSpPr>
            <p:nvPr/>
          </p:nvSpPr>
          <p:spPr bwMode="auto">
            <a:xfrm flipV="1">
              <a:off x="1111" y="1570"/>
              <a:ext cx="1588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98038" name="Line 54"/>
            <p:cNvSpPr>
              <a:spLocks noChangeShapeType="1"/>
            </p:cNvSpPr>
            <p:nvPr/>
          </p:nvSpPr>
          <p:spPr bwMode="auto">
            <a:xfrm>
              <a:off x="3198" y="1570"/>
              <a:ext cx="1633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4350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0" grpId="0" animBg="1"/>
      <p:bldP spid="298031" grpId="0" animBg="1"/>
      <p:bldP spid="298032" grpId="0" animBg="1"/>
      <p:bldP spid="298033" grpId="0" animBg="1"/>
      <p:bldP spid="298034" grpId="0" animBg="1"/>
      <p:bldP spid="2980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05" name="Arc 29"/>
          <p:cNvSpPr>
            <a:spLocks/>
          </p:cNvSpPr>
          <p:nvPr/>
        </p:nvSpPr>
        <p:spPr bwMode="auto">
          <a:xfrm>
            <a:off x="1258888" y="2938462"/>
            <a:ext cx="1239837" cy="1620838"/>
          </a:xfrm>
          <a:custGeom>
            <a:avLst/>
            <a:gdLst>
              <a:gd name="G0" fmla="+- 0 0 0"/>
              <a:gd name="G1" fmla="+- 14110 0 0"/>
              <a:gd name="G2" fmla="+- 21600 0 0"/>
              <a:gd name="T0" fmla="*/ 16355 w 21600"/>
              <a:gd name="T1" fmla="*/ 0 h 28169"/>
              <a:gd name="T2" fmla="*/ 16398 w 21600"/>
              <a:gd name="T3" fmla="*/ 28169 h 28169"/>
              <a:gd name="T4" fmla="*/ 0 w 21600"/>
              <a:gd name="T5" fmla="*/ 14110 h 28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8169" fill="none" extrusionOk="0">
                <a:moveTo>
                  <a:pt x="16354" y="0"/>
                </a:moveTo>
                <a:cubicBezTo>
                  <a:pt x="19738" y="3922"/>
                  <a:pt x="21600" y="8929"/>
                  <a:pt x="21600" y="14110"/>
                </a:cubicBezTo>
                <a:cubicBezTo>
                  <a:pt x="21600" y="19267"/>
                  <a:pt x="19754" y="24254"/>
                  <a:pt x="16398" y="28169"/>
                </a:cubicBezTo>
              </a:path>
              <a:path w="21600" h="28169" stroke="0" extrusionOk="0">
                <a:moveTo>
                  <a:pt x="16354" y="0"/>
                </a:moveTo>
                <a:cubicBezTo>
                  <a:pt x="19738" y="3922"/>
                  <a:pt x="21600" y="8929"/>
                  <a:pt x="21600" y="14110"/>
                </a:cubicBezTo>
                <a:cubicBezTo>
                  <a:pt x="21600" y="19267"/>
                  <a:pt x="19754" y="24254"/>
                  <a:pt x="16398" y="28169"/>
                </a:cubicBezTo>
                <a:lnTo>
                  <a:pt x="0" y="1411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806" name="Arc 30"/>
          <p:cNvSpPr>
            <a:spLocks/>
          </p:cNvSpPr>
          <p:nvPr/>
        </p:nvSpPr>
        <p:spPr bwMode="auto">
          <a:xfrm>
            <a:off x="1258888" y="2693987"/>
            <a:ext cx="1704975" cy="2071688"/>
          </a:xfrm>
          <a:custGeom>
            <a:avLst/>
            <a:gdLst>
              <a:gd name="G0" fmla="+- 0 0 0"/>
              <a:gd name="G1" fmla="+- 13500 0 0"/>
              <a:gd name="G2" fmla="+- 21600 0 0"/>
              <a:gd name="T0" fmla="*/ 16861 w 21600"/>
              <a:gd name="T1" fmla="*/ 0 h 26159"/>
              <a:gd name="T2" fmla="*/ 17502 w 21600"/>
              <a:gd name="T3" fmla="*/ 26159 h 26159"/>
              <a:gd name="T4" fmla="*/ 0 w 21600"/>
              <a:gd name="T5" fmla="*/ 13500 h 2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159" fill="none" extrusionOk="0">
                <a:moveTo>
                  <a:pt x="16861" y="-1"/>
                </a:moveTo>
                <a:cubicBezTo>
                  <a:pt x="19928" y="3830"/>
                  <a:pt x="21600" y="8592"/>
                  <a:pt x="21600" y="13500"/>
                </a:cubicBezTo>
                <a:cubicBezTo>
                  <a:pt x="21600" y="18045"/>
                  <a:pt x="20165" y="22475"/>
                  <a:pt x="17501" y="26158"/>
                </a:cubicBezTo>
              </a:path>
              <a:path w="21600" h="26159" stroke="0" extrusionOk="0">
                <a:moveTo>
                  <a:pt x="16861" y="-1"/>
                </a:moveTo>
                <a:cubicBezTo>
                  <a:pt x="19928" y="3830"/>
                  <a:pt x="21600" y="8592"/>
                  <a:pt x="21600" y="13500"/>
                </a:cubicBezTo>
                <a:cubicBezTo>
                  <a:pt x="21600" y="18045"/>
                  <a:pt x="20165" y="22475"/>
                  <a:pt x="17501" y="26158"/>
                </a:cubicBezTo>
                <a:lnTo>
                  <a:pt x="0" y="135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807" name="Arc 31"/>
          <p:cNvSpPr>
            <a:spLocks/>
          </p:cNvSpPr>
          <p:nvPr/>
        </p:nvSpPr>
        <p:spPr bwMode="auto">
          <a:xfrm>
            <a:off x="1258888" y="2397125"/>
            <a:ext cx="2211387" cy="2530475"/>
          </a:xfrm>
          <a:custGeom>
            <a:avLst/>
            <a:gdLst>
              <a:gd name="G0" fmla="+- 0 0 0"/>
              <a:gd name="G1" fmla="+- 13398 0 0"/>
              <a:gd name="G2" fmla="+- 21600 0 0"/>
              <a:gd name="T0" fmla="*/ 16943 w 21600"/>
              <a:gd name="T1" fmla="*/ 0 h 24650"/>
              <a:gd name="T2" fmla="*/ 18438 w 21600"/>
              <a:gd name="T3" fmla="*/ 24650 h 24650"/>
              <a:gd name="T4" fmla="*/ 0 w 21600"/>
              <a:gd name="T5" fmla="*/ 13398 h 24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50" fill="none" extrusionOk="0">
                <a:moveTo>
                  <a:pt x="16942" y="0"/>
                </a:moveTo>
                <a:cubicBezTo>
                  <a:pt x="19959" y="3814"/>
                  <a:pt x="21600" y="8535"/>
                  <a:pt x="21600" y="13398"/>
                </a:cubicBezTo>
                <a:cubicBezTo>
                  <a:pt x="21600" y="17367"/>
                  <a:pt x="20505" y="21261"/>
                  <a:pt x="18437" y="24649"/>
                </a:cubicBezTo>
              </a:path>
              <a:path w="21600" h="24650" stroke="0" extrusionOk="0">
                <a:moveTo>
                  <a:pt x="16942" y="0"/>
                </a:moveTo>
                <a:cubicBezTo>
                  <a:pt x="19959" y="3814"/>
                  <a:pt x="21600" y="8535"/>
                  <a:pt x="21600" y="13398"/>
                </a:cubicBezTo>
                <a:cubicBezTo>
                  <a:pt x="21600" y="17367"/>
                  <a:pt x="20505" y="21261"/>
                  <a:pt x="18437" y="24649"/>
                </a:cubicBezTo>
                <a:lnTo>
                  <a:pt x="0" y="13398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808" name="Arc 32"/>
          <p:cNvSpPr>
            <a:spLocks/>
          </p:cNvSpPr>
          <p:nvPr/>
        </p:nvSpPr>
        <p:spPr bwMode="auto">
          <a:xfrm>
            <a:off x="1187450" y="2290762"/>
            <a:ext cx="2943225" cy="2982913"/>
          </a:xfrm>
          <a:custGeom>
            <a:avLst/>
            <a:gdLst>
              <a:gd name="G0" fmla="+- 0 0 0"/>
              <a:gd name="G1" fmla="+- 10880 0 0"/>
              <a:gd name="G2" fmla="+- 21600 0 0"/>
              <a:gd name="T0" fmla="*/ 18660 w 21600"/>
              <a:gd name="T1" fmla="*/ 0 h 21834"/>
              <a:gd name="T2" fmla="*/ 18616 w 21600"/>
              <a:gd name="T3" fmla="*/ 21834 h 21834"/>
              <a:gd name="T4" fmla="*/ 0 w 21600"/>
              <a:gd name="T5" fmla="*/ 10880 h 2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34" fill="none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732"/>
                  <a:pt x="20569" y="18514"/>
                  <a:pt x="18616" y="21834"/>
                </a:cubicBezTo>
              </a:path>
              <a:path w="21600" h="21834" stroke="0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732"/>
                  <a:pt x="20569" y="18514"/>
                  <a:pt x="18616" y="21834"/>
                </a:cubicBezTo>
                <a:lnTo>
                  <a:pt x="0" y="1088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809" name="Arc 33"/>
          <p:cNvSpPr>
            <a:spLocks/>
          </p:cNvSpPr>
          <p:nvPr/>
        </p:nvSpPr>
        <p:spPr bwMode="auto">
          <a:xfrm>
            <a:off x="1295400" y="2063750"/>
            <a:ext cx="3492500" cy="3346450"/>
          </a:xfrm>
          <a:custGeom>
            <a:avLst/>
            <a:gdLst>
              <a:gd name="G0" fmla="+- 0 0 0"/>
              <a:gd name="G1" fmla="+- 10624 0 0"/>
              <a:gd name="G2" fmla="+- 21600 0 0"/>
              <a:gd name="T0" fmla="*/ 18807 w 21600"/>
              <a:gd name="T1" fmla="*/ 0 h 20639"/>
              <a:gd name="T2" fmla="*/ 19138 w 21600"/>
              <a:gd name="T3" fmla="*/ 20639 h 20639"/>
              <a:gd name="T4" fmla="*/ 0 w 21600"/>
              <a:gd name="T5" fmla="*/ 10624 h 20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639" fill="none" extrusionOk="0">
                <a:moveTo>
                  <a:pt x="18806" y="0"/>
                </a:moveTo>
                <a:cubicBezTo>
                  <a:pt x="20637" y="3241"/>
                  <a:pt x="21600" y="6901"/>
                  <a:pt x="21600" y="10624"/>
                </a:cubicBezTo>
                <a:cubicBezTo>
                  <a:pt x="21600" y="14112"/>
                  <a:pt x="20755" y="17548"/>
                  <a:pt x="19137" y="20638"/>
                </a:cubicBezTo>
              </a:path>
              <a:path w="21600" h="20639" stroke="0" extrusionOk="0">
                <a:moveTo>
                  <a:pt x="18806" y="0"/>
                </a:moveTo>
                <a:cubicBezTo>
                  <a:pt x="20637" y="3241"/>
                  <a:pt x="21600" y="6901"/>
                  <a:pt x="21600" y="10624"/>
                </a:cubicBezTo>
                <a:cubicBezTo>
                  <a:pt x="21600" y="14112"/>
                  <a:pt x="20755" y="17548"/>
                  <a:pt x="19137" y="20638"/>
                </a:cubicBezTo>
                <a:lnTo>
                  <a:pt x="0" y="10624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prstDash val="lgDash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1778" name="Oval 2"/>
          <p:cNvSpPr>
            <a:spLocks noChangeArrowheads="1"/>
          </p:cNvSpPr>
          <p:nvPr/>
        </p:nvSpPr>
        <p:spPr bwMode="auto">
          <a:xfrm>
            <a:off x="1765300" y="3359150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b="1" i="1">
                <a:solidFill>
                  <a:schemeClr val="bg2"/>
                </a:solidFill>
              </a:rPr>
              <a:t>src</a:t>
            </a:r>
          </a:p>
        </p:txBody>
      </p:sp>
      <p:sp>
        <p:nvSpPr>
          <p:cNvPr id="331779" name="Oval 3"/>
          <p:cNvSpPr>
            <a:spLocks noChangeArrowheads="1"/>
          </p:cNvSpPr>
          <p:nvPr/>
        </p:nvSpPr>
        <p:spPr bwMode="auto">
          <a:xfrm>
            <a:off x="4284663" y="2638425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R1</a:t>
            </a:r>
            <a:endParaRPr lang="pl-PL" b="1" i="1">
              <a:solidFill>
                <a:schemeClr val="bg2"/>
              </a:solidFill>
            </a:endParaRP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6589713" y="3430587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dst</a:t>
            </a:r>
            <a:endParaRPr lang="pl-PL" b="1" i="1">
              <a:solidFill>
                <a:schemeClr val="bg2"/>
              </a:solidFill>
            </a:endParaRPr>
          </a:p>
        </p:txBody>
      </p:sp>
      <p:cxnSp>
        <p:nvCxnSpPr>
          <p:cNvPr id="331781" name="AutoShape 5"/>
          <p:cNvCxnSpPr>
            <a:cxnSpLocks noChangeShapeType="1"/>
            <a:stCxn id="331778" idx="7"/>
            <a:endCxn id="331779" idx="2"/>
          </p:cNvCxnSpPr>
          <p:nvPr/>
        </p:nvCxnSpPr>
        <p:spPr bwMode="auto">
          <a:xfrm flipV="1">
            <a:off x="2257425" y="2927350"/>
            <a:ext cx="2027238" cy="515937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1782" name="AutoShape 6"/>
          <p:cNvCxnSpPr>
            <a:cxnSpLocks noChangeShapeType="1"/>
            <a:stCxn id="331779" idx="6"/>
            <a:endCxn id="331780" idx="1"/>
          </p:cNvCxnSpPr>
          <p:nvPr/>
        </p:nvCxnSpPr>
        <p:spPr bwMode="auto">
          <a:xfrm>
            <a:off x="4860925" y="2927350"/>
            <a:ext cx="1812925" cy="587375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865187"/>
          </a:xfrm>
        </p:spPr>
        <p:txBody>
          <a:bodyPr/>
          <a:lstStyle/>
          <a:p>
            <a:r>
              <a:rPr lang="en-US" dirty="0"/>
              <a:t>But</a:t>
            </a:r>
          </a:p>
        </p:txBody>
      </p:sp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4284663" y="4222750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R2</a:t>
            </a:r>
            <a:endParaRPr lang="pl-PL" b="1" i="1">
              <a:solidFill>
                <a:schemeClr val="bg2"/>
              </a:solidFill>
            </a:endParaRPr>
          </a:p>
        </p:txBody>
      </p:sp>
      <p:cxnSp>
        <p:nvCxnSpPr>
          <p:cNvPr id="331785" name="AutoShape 9"/>
          <p:cNvCxnSpPr>
            <a:cxnSpLocks noChangeShapeType="1"/>
            <a:stCxn id="331778" idx="5"/>
            <a:endCxn id="331784" idx="2"/>
          </p:cNvCxnSpPr>
          <p:nvPr/>
        </p:nvCxnSpPr>
        <p:spPr bwMode="auto">
          <a:xfrm>
            <a:off x="2257425" y="3851275"/>
            <a:ext cx="2027238" cy="660400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1786" name="AutoShape 10"/>
          <p:cNvCxnSpPr>
            <a:cxnSpLocks noChangeShapeType="1"/>
            <a:stCxn id="331784" idx="6"/>
            <a:endCxn id="331780" idx="3"/>
          </p:cNvCxnSpPr>
          <p:nvPr/>
        </p:nvCxnSpPr>
        <p:spPr bwMode="auto">
          <a:xfrm flipV="1">
            <a:off x="4860925" y="3922712"/>
            <a:ext cx="1812925" cy="588963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7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1438" y="1524000"/>
            <a:ext cx="9396412" cy="9366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500" dirty="0"/>
              <a:t>Overlap in received packets </a:t>
            </a:r>
            <a:r>
              <a:rPr lang="en-US" sz="2500" dirty="0">
                <a:solidFill>
                  <a:schemeClr val="tx2"/>
                </a:solidFill>
                <a:sym typeface="Wingdings" pitchFamily="2" charset="2"/>
              </a:rPr>
              <a:t> Routers forward duplicates</a:t>
            </a:r>
          </a:p>
        </p:txBody>
      </p:sp>
      <p:grpSp>
        <p:nvGrpSpPr>
          <p:cNvPr id="331822" name="Group 46"/>
          <p:cNvGrpSpPr>
            <a:grpSpLocks/>
          </p:cNvGrpSpPr>
          <p:nvPr/>
        </p:nvGrpSpPr>
        <p:grpSpPr bwMode="auto">
          <a:xfrm>
            <a:off x="611188" y="3214687"/>
            <a:ext cx="1150937" cy="1296988"/>
            <a:chOff x="385" y="1434"/>
            <a:chExt cx="725" cy="817"/>
          </a:xfrm>
        </p:grpSpPr>
        <p:sp>
          <p:nvSpPr>
            <p:cNvPr id="331792" name="Line 16"/>
            <p:cNvSpPr>
              <a:spLocks noChangeShapeType="1"/>
            </p:cNvSpPr>
            <p:nvPr/>
          </p:nvSpPr>
          <p:spPr bwMode="auto">
            <a:xfrm>
              <a:off x="749" y="1864"/>
              <a:ext cx="0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31811" name="Rectangle 35"/>
            <p:cNvSpPr>
              <a:spLocks noChangeArrowheads="1"/>
            </p:cNvSpPr>
            <p:nvPr/>
          </p:nvSpPr>
          <p:spPr bwMode="auto">
            <a:xfrm>
              <a:off x="385" y="1434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</a:t>
              </a:r>
              <a:r>
                <a:rPr lang="pl-PL" sz="2800" b="1" baseline="-250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31814" name="Rectangle 38"/>
            <p:cNvSpPr>
              <a:spLocks noChangeArrowheads="1"/>
            </p:cNvSpPr>
            <p:nvPr/>
          </p:nvSpPr>
          <p:spPr bwMode="auto">
            <a:xfrm>
              <a:off x="385" y="1661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</a:t>
              </a:r>
              <a:r>
                <a:rPr lang="pl-PL" sz="2800" b="1" baseline="-250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331815" name="Rectangle 39"/>
            <p:cNvSpPr>
              <a:spLocks noChangeArrowheads="1"/>
            </p:cNvSpPr>
            <p:nvPr/>
          </p:nvSpPr>
          <p:spPr bwMode="auto">
            <a:xfrm>
              <a:off x="385" y="2069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</a:t>
              </a:r>
              <a:r>
                <a:rPr lang="pl-PL" sz="2800" b="1" baseline="-25000">
                  <a:solidFill>
                    <a:schemeClr val="bg2"/>
                  </a:solidFill>
                </a:rPr>
                <a:t>10</a:t>
              </a:r>
            </a:p>
          </p:txBody>
        </p:sp>
      </p:grpSp>
      <p:grpSp>
        <p:nvGrpSpPr>
          <p:cNvPr id="331818" name="Group 42"/>
          <p:cNvGrpSpPr>
            <a:grpSpLocks/>
          </p:cNvGrpSpPr>
          <p:nvPr/>
        </p:nvGrpSpPr>
        <p:grpSpPr bwMode="auto">
          <a:xfrm>
            <a:off x="4859338" y="2279650"/>
            <a:ext cx="1150937" cy="649287"/>
            <a:chOff x="1474" y="2840"/>
            <a:chExt cx="725" cy="409"/>
          </a:xfrm>
        </p:grpSpPr>
        <p:sp>
          <p:nvSpPr>
            <p:cNvPr id="331816" name="Rectangle 40"/>
            <p:cNvSpPr>
              <a:spLocks noChangeArrowheads="1"/>
            </p:cNvSpPr>
            <p:nvPr/>
          </p:nvSpPr>
          <p:spPr bwMode="auto">
            <a:xfrm>
              <a:off x="1474" y="2840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</a:t>
              </a:r>
              <a:r>
                <a:rPr lang="pl-PL" sz="2800" b="1" baseline="-250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31817" name="Rectangle 41"/>
            <p:cNvSpPr>
              <a:spLocks noChangeArrowheads="1"/>
            </p:cNvSpPr>
            <p:nvPr/>
          </p:nvSpPr>
          <p:spPr bwMode="auto">
            <a:xfrm>
              <a:off x="1474" y="3067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</a:t>
              </a:r>
              <a:r>
                <a:rPr lang="pl-PL" sz="2800" b="1" baseline="-25000">
                  <a:solidFill>
                    <a:schemeClr val="bg2"/>
                  </a:solidFill>
                </a:rPr>
                <a:t>2</a:t>
              </a:r>
            </a:p>
          </p:txBody>
        </p:sp>
      </p:grpSp>
      <p:grpSp>
        <p:nvGrpSpPr>
          <p:cNvPr id="331819" name="Group 43"/>
          <p:cNvGrpSpPr>
            <a:grpSpLocks/>
          </p:cNvGrpSpPr>
          <p:nvPr/>
        </p:nvGrpSpPr>
        <p:grpSpPr bwMode="auto">
          <a:xfrm>
            <a:off x="4859338" y="4511675"/>
            <a:ext cx="1150937" cy="649287"/>
            <a:chOff x="1474" y="2840"/>
            <a:chExt cx="725" cy="409"/>
          </a:xfrm>
        </p:grpSpPr>
        <p:sp>
          <p:nvSpPr>
            <p:cNvPr id="331820" name="Rectangle 44"/>
            <p:cNvSpPr>
              <a:spLocks noChangeArrowheads="1"/>
            </p:cNvSpPr>
            <p:nvPr/>
          </p:nvSpPr>
          <p:spPr bwMode="auto">
            <a:xfrm>
              <a:off x="1474" y="2840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</a:t>
              </a:r>
              <a:r>
                <a:rPr lang="pl-PL" sz="2800" b="1" baseline="-250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31821" name="Rectangle 45"/>
            <p:cNvSpPr>
              <a:spLocks noChangeArrowheads="1"/>
            </p:cNvSpPr>
            <p:nvPr/>
          </p:nvSpPr>
          <p:spPr bwMode="auto">
            <a:xfrm>
              <a:off x="1474" y="3067"/>
              <a:ext cx="725" cy="1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</a:t>
              </a:r>
              <a:r>
                <a:rPr lang="pl-PL" sz="2800" b="1" baseline="-25000">
                  <a:solidFill>
                    <a:schemeClr val="bg2"/>
                  </a:solidFill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1752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526E-6 L 0.26007 0.099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1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8035E-8 L 0.26007 -0.110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5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05" grpId="0" animBg="1"/>
      <p:bldP spid="331806" grpId="0" animBg="1"/>
      <p:bldP spid="331807" grpId="0" animBg="1"/>
      <p:bldP spid="331808" grpId="0" animBg="1"/>
      <p:bldP spid="3318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wireless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 … Wait … Why do you make distinctions of wired and wireless ?</a:t>
            </a:r>
          </a:p>
          <a:p>
            <a:pPr lvl="1"/>
            <a:r>
              <a:rPr lang="en-US" dirty="0" smtClean="0"/>
              <a:t>Its trivial !! Todays presentation topic is </a:t>
            </a:r>
            <a:r>
              <a:rPr lang="en-US" b="1" dirty="0" smtClean="0"/>
              <a:t>Wireless </a:t>
            </a:r>
            <a:r>
              <a:rPr lang="en-US" b="1" dirty="0" smtClean="0">
                <a:sym typeface="Wingdings" pitchFamily="2" charset="2"/>
              </a:rPr>
              <a:t>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Any </a:t>
            </a:r>
            <a:r>
              <a:rPr lang="en-US" b="1" dirty="0" smtClean="0"/>
              <a:t>REAL</a:t>
            </a:r>
            <a:r>
              <a:rPr lang="en-US" dirty="0" smtClean="0"/>
              <a:t> reasons ?</a:t>
            </a:r>
          </a:p>
          <a:p>
            <a:pPr lvl="1"/>
            <a:r>
              <a:rPr lang="en-US" dirty="0" smtClean="0"/>
              <a:t>Inherently </a:t>
            </a:r>
            <a:r>
              <a:rPr lang="en-US" b="1" dirty="0" smtClean="0">
                <a:solidFill>
                  <a:srgbClr val="7030A0"/>
                </a:solidFill>
              </a:rPr>
              <a:t>Broadcast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Unreliable</a:t>
            </a:r>
          </a:p>
          <a:p>
            <a:pPr lvl="1"/>
            <a:r>
              <a:rPr lang="en-US" dirty="0" smtClean="0"/>
              <a:t>Transmission power </a:t>
            </a:r>
            <a:r>
              <a:rPr lang="en-US" b="1" dirty="0" smtClean="0">
                <a:solidFill>
                  <a:srgbClr val="7030A0"/>
                </a:solidFill>
              </a:rPr>
              <a:t>Exponential in terms of coverage</a:t>
            </a:r>
            <a:endParaRPr lang="en-US" dirty="0" smtClean="0"/>
          </a:p>
          <a:p>
            <a:pPr lvl="1"/>
            <a:r>
              <a:rPr lang="en-US" dirty="0" smtClean="0"/>
              <a:t>Increasing power doesn’t help. Causes </a:t>
            </a:r>
            <a:r>
              <a:rPr lang="en-US" b="1" dirty="0" smtClean="0">
                <a:solidFill>
                  <a:srgbClr val="7030A0"/>
                </a:solidFill>
              </a:rPr>
              <a:t>Interference</a:t>
            </a:r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Oval 2"/>
          <p:cNvSpPr>
            <a:spLocks noChangeArrowheads="1"/>
          </p:cNvSpPr>
          <p:nvPr/>
        </p:nvSpPr>
        <p:spPr bwMode="auto">
          <a:xfrm>
            <a:off x="1765300" y="2824163"/>
            <a:ext cx="576263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b="1" i="1">
                <a:solidFill>
                  <a:schemeClr val="bg2"/>
                </a:solidFill>
              </a:rPr>
              <a:t>src</a:t>
            </a:r>
          </a:p>
        </p:txBody>
      </p:sp>
      <p:sp>
        <p:nvSpPr>
          <p:cNvPr id="326659" name="Oval 3"/>
          <p:cNvSpPr>
            <a:spLocks noChangeArrowheads="1"/>
          </p:cNvSpPr>
          <p:nvPr/>
        </p:nvSpPr>
        <p:spPr bwMode="auto">
          <a:xfrm>
            <a:off x="4284663" y="2103438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R1</a:t>
            </a:r>
            <a:endParaRPr lang="pl-PL" b="1" i="1">
              <a:solidFill>
                <a:schemeClr val="bg2"/>
              </a:solidFill>
            </a:endParaRPr>
          </a:p>
        </p:txBody>
      </p:sp>
      <p:sp>
        <p:nvSpPr>
          <p:cNvPr id="326660" name="Oval 4"/>
          <p:cNvSpPr>
            <a:spLocks noChangeArrowheads="1"/>
          </p:cNvSpPr>
          <p:nvPr/>
        </p:nvSpPr>
        <p:spPr bwMode="auto">
          <a:xfrm>
            <a:off x="6589713" y="2895600"/>
            <a:ext cx="576262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dst</a:t>
            </a:r>
            <a:endParaRPr lang="pl-PL" b="1" i="1">
              <a:solidFill>
                <a:schemeClr val="bg2"/>
              </a:solidFill>
            </a:endParaRPr>
          </a:p>
        </p:txBody>
      </p:sp>
      <p:cxnSp>
        <p:nvCxnSpPr>
          <p:cNvPr id="326661" name="AutoShape 5"/>
          <p:cNvCxnSpPr>
            <a:cxnSpLocks noChangeShapeType="1"/>
            <a:stCxn id="326658" idx="7"/>
            <a:endCxn id="326659" idx="2"/>
          </p:cNvCxnSpPr>
          <p:nvPr/>
        </p:nvCxnSpPr>
        <p:spPr bwMode="auto">
          <a:xfrm flipV="1">
            <a:off x="2257425" y="2392363"/>
            <a:ext cx="2027238" cy="515937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62" name="AutoShape 6"/>
          <p:cNvCxnSpPr>
            <a:cxnSpLocks noChangeShapeType="1"/>
            <a:stCxn id="326659" idx="6"/>
            <a:endCxn id="326660" idx="1"/>
          </p:cNvCxnSpPr>
          <p:nvPr/>
        </p:nvCxnSpPr>
        <p:spPr bwMode="auto">
          <a:xfrm>
            <a:off x="4860925" y="2392363"/>
            <a:ext cx="1812925" cy="587375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6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865187"/>
          </a:xfrm>
        </p:spPr>
        <p:txBody>
          <a:bodyPr/>
          <a:lstStyle/>
          <a:p>
            <a:r>
              <a:rPr lang="en-US" dirty="0" smtClean="0"/>
              <a:t>MORE’s Strategy</a:t>
            </a:r>
            <a:endParaRPr lang="en-US" dirty="0"/>
          </a:p>
        </p:txBody>
      </p:sp>
      <p:sp>
        <p:nvSpPr>
          <p:cNvPr id="326664" name="Oval 8"/>
          <p:cNvSpPr>
            <a:spLocks noChangeArrowheads="1"/>
          </p:cNvSpPr>
          <p:nvPr/>
        </p:nvSpPr>
        <p:spPr bwMode="auto">
          <a:xfrm>
            <a:off x="4284663" y="3687763"/>
            <a:ext cx="576262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R2</a:t>
            </a:r>
            <a:endParaRPr lang="pl-PL" b="1" i="1">
              <a:solidFill>
                <a:schemeClr val="bg2"/>
              </a:solidFill>
            </a:endParaRPr>
          </a:p>
        </p:txBody>
      </p:sp>
      <p:cxnSp>
        <p:nvCxnSpPr>
          <p:cNvPr id="326665" name="AutoShape 9"/>
          <p:cNvCxnSpPr>
            <a:cxnSpLocks noChangeShapeType="1"/>
            <a:stCxn id="326658" idx="5"/>
            <a:endCxn id="326664" idx="2"/>
          </p:cNvCxnSpPr>
          <p:nvPr/>
        </p:nvCxnSpPr>
        <p:spPr bwMode="auto">
          <a:xfrm>
            <a:off x="2257425" y="3316288"/>
            <a:ext cx="2027238" cy="660400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6666" name="AutoShape 10"/>
          <p:cNvCxnSpPr>
            <a:cxnSpLocks noChangeShapeType="1"/>
            <a:stCxn id="326664" idx="6"/>
            <a:endCxn id="326660" idx="3"/>
          </p:cNvCxnSpPr>
          <p:nvPr/>
        </p:nvCxnSpPr>
        <p:spPr bwMode="auto">
          <a:xfrm flipV="1">
            <a:off x="4860925" y="3387725"/>
            <a:ext cx="1812925" cy="588963"/>
          </a:xfrm>
          <a:prstGeom prst="straightConnector1">
            <a:avLst/>
          </a:prstGeom>
          <a:noFill/>
          <a:ln w="19050">
            <a:solidFill>
              <a:srgbClr val="EAEAEA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6667" name="Rectangle 11"/>
          <p:cNvSpPr>
            <a:spLocks noChangeArrowheads="1"/>
          </p:cNvSpPr>
          <p:nvPr/>
        </p:nvSpPr>
        <p:spPr bwMode="auto">
          <a:xfrm>
            <a:off x="4932363" y="2319338"/>
            <a:ext cx="12954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l-GR" sz="1800" b="1">
                <a:solidFill>
                  <a:schemeClr val="bg2"/>
                </a:solidFill>
              </a:rPr>
              <a:t>α</a:t>
            </a:r>
            <a:r>
              <a:rPr lang="en-US" sz="1800" b="1">
                <a:solidFill>
                  <a:schemeClr val="bg2"/>
                </a:solidFill>
              </a:rPr>
              <a:t> </a:t>
            </a:r>
            <a:r>
              <a:rPr lang="pl-PL" sz="1800" b="1">
                <a:solidFill>
                  <a:schemeClr val="bg2"/>
                </a:solidFill>
              </a:rPr>
              <a:t>P</a:t>
            </a:r>
            <a:r>
              <a:rPr lang="pl-PL" sz="2800" b="1" baseline="-16000">
                <a:solidFill>
                  <a:schemeClr val="bg2"/>
                </a:solidFill>
              </a:rPr>
              <a:t>1</a:t>
            </a:r>
            <a:r>
              <a:rPr lang="pl-PL" sz="1800" b="1">
                <a:solidFill>
                  <a:schemeClr val="bg2"/>
                </a:solidFill>
              </a:rPr>
              <a:t>+</a:t>
            </a:r>
            <a:r>
              <a:rPr lang="en-US" sz="1800" b="1" i="1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ß</a:t>
            </a:r>
            <a:r>
              <a:rPr lang="en-US"/>
              <a:t> </a:t>
            </a:r>
            <a:r>
              <a:rPr lang="pl-PL" sz="1800" b="1">
                <a:solidFill>
                  <a:schemeClr val="bg2"/>
                </a:solidFill>
              </a:rPr>
              <a:t>P</a:t>
            </a:r>
            <a:r>
              <a:rPr lang="pl-PL" sz="2800" b="1" baseline="-16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26668" name="Rectangle 12"/>
          <p:cNvSpPr>
            <a:spLocks noChangeArrowheads="1"/>
          </p:cNvSpPr>
          <p:nvPr/>
        </p:nvSpPr>
        <p:spPr bwMode="auto">
          <a:xfrm>
            <a:off x="5005388" y="3792538"/>
            <a:ext cx="1295400" cy="319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l-GR" sz="1800" b="1">
                <a:solidFill>
                  <a:schemeClr val="bg2"/>
                </a:solidFill>
              </a:rPr>
              <a:t>γ</a:t>
            </a:r>
            <a:r>
              <a:rPr lang="en-US" sz="1800" b="1">
                <a:solidFill>
                  <a:schemeClr val="bg2"/>
                </a:solidFill>
              </a:rPr>
              <a:t> </a:t>
            </a:r>
            <a:r>
              <a:rPr lang="pl-PL" sz="1800" b="1">
                <a:solidFill>
                  <a:schemeClr val="bg2"/>
                </a:solidFill>
              </a:rPr>
              <a:t>P</a:t>
            </a:r>
            <a:r>
              <a:rPr lang="en-US" sz="2800" b="1" baseline="-16000">
                <a:solidFill>
                  <a:schemeClr val="bg2"/>
                </a:solidFill>
              </a:rPr>
              <a:t>1</a:t>
            </a:r>
            <a:r>
              <a:rPr lang="pl-PL" sz="1800" b="1">
                <a:solidFill>
                  <a:schemeClr val="bg2"/>
                </a:solidFill>
              </a:rPr>
              <a:t>+</a:t>
            </a:r>
            <a:r>
              <a:rPr lang="en-US" sz="1800" b="1" i="1">
                <a:solidFill>
                  <a:schemeClr val="bg2"/>
                </a:solidFill>
              </a:rPr>
              <a:t> </a:t>
            </a:r>
            <a:r>
              <a:rPr lang="el-GR" sz="1800" b="1">
                <a:solidFill>
                  <a:schemeClr val="bg2"/>
                </a:solidFill>
              </a:rPr>
              <a:t>δ</a:t>
            </a:r>
            <a:r>
              <a:rPr lang="en-US" sz="1800" b="1">
                <a:solidFill>
                  <a:schemeClr val="bg2"/>
                </a:solidFill>
              </a:rPr>
              <a:t> </a:t>
            </a:r>
            <a:r>
              <a:rPr lang="pl-PL" sz="1800" b="1">
                <a:solidFill>
                  <a:schemeClr val="bg2"/>
                </a:solidFill>
              </a:rPr>
              <a:t>P</a:t>
            </a:r>
            <a:r>
              <a:rPr lang="en-US" sz="2800" b="1" baseline="-16000">
                <a:solidFill>
                  <a:schemeClr val="bg2"/>
                </a:solidFill>
              </a:rPr>
              <a:t>2</a:t>
            </a:r>
            <a:endParaRPr lang="pl-PL" sz="2800" b="1" baseline="-16000">
              <a:solidFill>
                <a:schemeClr val="bg2"/>
              </a:solidFill>
            </a:endParaRPr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0" y="1577975"/>
            <a:ext cx="90360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solidFill>
                  <a:schemeClr val="tx2"/>
                </a:solidFill>
              </a:rPr>
              <a:t>	</a:t>
            </a:r>
            <a:r>
              <a:rPr lang="en-US" sz="2600" dirty="0"/>
              <a:t>Each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/>
              <a:t>router forwards </a:t>
            </a:r>
            <a:r>
              <a:rPr lang="en-US" sz="2600" dirty="0">
                <a:solidFill>
                  <a:schemeClr val="tx2"/>
                </a:solidFill>
              </a:rPr>
              <a:t>random combinations</a:t>
            </a:r>
            <a:r>
              <a:rPr lang="en-US" sz="2600" dirty="0"/>
              <a:t> of packets</a:t>
            </a:r>
            <a:r>
              <a:rPr lang="en-US" sz="2600" dirty="0">
                <a:sym typeface="Wingdings" pitchFamily="2" charset="2"/>
              </a:rPr>
              <a:t> </a:t>
            </a:r>
          </a:p>
        </p:txBody>
      </p:sp>
      <p:grpSp>
        <p:nvGrpSpPr>
          <p:cNvPr id="326679" name="Group 23"/>
          <p:cNvGrpSpPr>
            <a:grpSpLocks/>
          </p:cNvGrpSpPr>
          <p:nvPr/>
        </p:nvGrpSpPr>
        <p:grpSpPr bwMode="auto">
          <a:xfrm>
            <a:off x="179388" y="4419600"/>
            <a:ext cx="8675687" cy="1368425"/>
            <a:chOff x="113" y="2568"/>
            <a:chExt cx="5465" cy="862"/>
          </a:xfrm>
        </p:grpSpPr>
        <p:sp>
          <p:nvSpPr>
            <p:cNvPr id="326675" name="AutoShape 19"/>
            <p:cNvSpPr>
              <a:spLocks noChangeArrowheads="1"/>
            </p:cNvSpPr>
            <p:nvPr/>
          </p:nvSpPr>
          <p:spPr bwMode="auto">
            <a:xfrm>
              <a:off x="2743" y="2568"/>
              <a:ext cx="318" cy="227"/>
            </a:xfrm>
            <a:prstGeom prst="downArrow">
              <a:avLst>
                <a:gd name="adj1" fmla="val 44352"/>
                <a:gd name="adj2" fmla="val 42292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26676" name="Rectangle 20"/>
            <p:cNvSpPr>
              <a:spLocks noChangeArrowheads="1"/>
            </p:cNvSpPr>
            <p:nvPr/>
          </p:nvSpPr>
          <p:spPr bwMode="auto">
            <a:xfrm>
              <a:off x="113" y="2840"/>
              <a:ext cx="5465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342900" indent="-342900"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600"/>
                <a:t>Randomness prevents duplicates </a:t>
              </a:r>
              <a:endParaRPr lang="en-US" sz="2600">
                <a:sym typeface="Wingdings" pitchFamily="2" charset="2"/>
              </a:endParaRPr>
            </a:p>
          </p:txBody>
        </p:sp>
      </p:grpSp>
      <p:grpSp>
        <p:nvGrpSpPr>
          <p:cNvPr id="326680" name="Group 24"/>
          <p:cNvGrpSpPr>
            <a:grpSpLocks/>
          </p:cNvGrpSpPr>
          <p:nvPr/>
        </p:nvGrpSpPr>
        <p:grpSpPr bwMode="auto">
          <a:xfrm>
            <a:off x="449263" y="5416550"/>
            <a:ext cx="8135937" cy="1311275"/>
            <a:chOff x="340" y="3203"/>
            <a:chExt cx="5125" cy="826"/>
          </a:xfrm>
        </p:grpSpPr>
        <p:sp>
          <p:nvSpPr>
            <p:cNvPr id="326677" name="AutoShape 21"/>
            <p:cNvSpPr>
              <a:spLocks noChangeArrowheads="1"/>
            </p:cNvSpPr>
            <p:nvPr/>
          </p:nvSpPr>
          <p:spPr bwMode="auto">
            <a:xfrm>
              <a:off x="2789" y="3203"/>
              <a:ext cx="318" cy="227"/>
            </a:xfrm>
            <a:prstGeom prst="downArrow">
              <a:avLst>
                <a:gd name="adj1" fmla="val 44352"/>
                <a:gd name="adj2" fmla="val 42292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26678" name="Rectangle 22"/>
            <p:cNvSpPr>
              <a:spLocks noChangeArrowheads="1"/>
            </p:cNvSpPr>
            <p:nvPr/>
          </p:nvSpPr>
          <p:spPr bwMode="auto">
            <a:xfrm>
              <a:off x="340" y="3439"/>
              <a:ext cx="5125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342900" indent="-342900"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600" dirty="0">
                  <a:solidFill>
                    <a:schemeClr val="tx2"/>
                  </a:solidFill>
                </a:rPr>
                <a:t>No scheduler; No coordination</a:t>
              </a:r>
            </a:p>
            <a:p>
              <a:pPr marL="342900" indent="-342900"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2600" dirty="0">
                  <a:solidFill>
                    <a:schemeClr val="tx2"/>
                  </a:solidFill>
                </a:rPr>
                <a:t>Simple and exploits spatial reuse</a:t>
              </a:r>
              <a:endParaRPr lang="en-US" sz="2600" dirty="0">
                <a:sym typeface="Wingdings" pitchFamily="2" charset="2"/>
              </a:endParaRPr>
            </a:p>
          </p:txBody>
        </p:sp>
      </p:grpSp>
      <p:sp>
        <p:nvSpPr>
          <p:cNvPr id="326682" name="Rectangle 26"/>
          <p:cNvSpPr>
            <a:spLocks noChangeArrowheads="1"/>
          </p:cNvSpPr>
          <p:nvPr/>
        </p:nvSpPr>
        <p:spPr bwMode="auto">
          <a:xfrm>
            <a:off x="2916238" y="2103438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sz="1800" b="1">
                <a:solidFill>
                  <a:schemeClr val="bg2"/>
                </a:solidFill>
              </a:rPr>
              <a:t>P</a:t>
            </a:r>
            <a:r>
              <a:rPr lang="pl-PL" sz="2800" b="1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26688" name="Rectangle 32"/>
          <p:cNvSpPr>
            <a:spLocks noChangeArrowheads="1"/>
          </p:cNvSpPr>
          <p:nvPr/>
        </p:nvSpPr>
        <p:spPr bwMode="auto">
          <a:xfrm>
            <a:off x="2916238" y="2463800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sz="1800" b="1">
                <a:solidFill>
                  <a:schemeClr val="bg2"/>
                </a:solidFill>
              </a:rPr>
              <a:t>P</a:t>
            </a:r>
            <a:r>
              <a:rPr lang="pl-PL" sz="2800" b="1" baseline="-14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26689" name="Rectangle 33"/>
          <p:cNvSpPr>
            <a:spLocks noChangeArrowheads="1"/>
          </p:cNvSpPr>
          <p:nvPr/>
        </p:nvSpPr>
        <p:spPr bwMode="auto">
          <a:xfrm>
            <a:off x="2916238" y="3687763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sz="1800" b="1">
                <a:solidFill>
                  <a:schemeClr val="bg2"/>
                </a:solidFill>
              </a:rPr>
              <a:t>P</a:t>
            </a:r>
            <a:r>
              <a:rPr lang="pl-PL" sz="2800" b="1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26690" name="Rectangle 34"/>
          <p:cNvSpPr>
            <a:spLocks noChangeArrowheads="1"/>
          </p:cNvSpPr>
          <p:nvPr/>
        </p:nvSpPr>
        <p:spPr bwMode="auto">
          <a:xfrm>
            <a:off x="2916238" y="4048125"/>
            <a:ext cx="11509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sz="1800" b="1">
                <a:solidFill>
                  <a:schemeClr val="bg2"/>
                </a:solidFill>
              </a:rPr>
              <a:t>P</a:t>
            </a:r>
            <a:r>
              <a:rPr lang="pl-PL" sz="2800" b="1" baseline="-14000">
                <a:solidFill>
                  <a:schemeClr val="bg2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8125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8002E-6 L 0.25209 0.071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1619E-6 L 0.2441 -0.080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7" grpId="0" animBg="1"/>
      <p:bldP spid="326667" grpId="1" animBg="1"/>
      <p:bldP spid="326668" grpId="0" animBg="1"/>
      <p:bldP spid="32666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56" name="Group 4"/>
          <p:cNvGrpSpPr>
            <a:grpSpLocks/>
          </p:cNvGrpSpPr>
          <p:nvPr/>
        </p:nvGrpSpPr>
        <p:grpSpPr bwMode="auto">
          <a:xfrm>
            <a:off x="1474788" y="3357563"/>
            <a:ext cx="6194425" cy="2087562"/>
            <a:chOff x="929" y="2115"/>
            <a:chExt cx="3902" cy="1315"/>
          </a:xfrm>
        </p:grpSpPr>
        <p:grpSp>
          <p:nvGrpSpPr>
            <p:cNvPr id="279557" name="Group 5"/>
            <p:cNvGrpSpPr>
              <a:grpSpLocks/>
            </p:cNvGrpSpPr>
            <p:nvPr/>
          </p:nvGrpSpPr>
          <p:grpSpPr bwMode="auto">
            <a:xfrm>
              <a:off x="1111" y="2115"/>
              <a:ext cx="3538" cy="363"/>
              <a:chOff x="1111" y="2115"/>
              <a:chExt cx="3538" cy="363"/>
            </a:xfrm>
          </p:grpSpPr>
          <p:sp>
            <p:nvSpPr>
              <p:cNvPr id="279558" name="Oval 6"/>
              <p:cNvSpPr>
                <a:spLocks noChangeArrowheads="1"/>
              </p:cNvSpPr>
              <p:nvPr/>
            </p:nvSpPr>
            <p:spPr bwMode="auto">
              <a:xfrm>
                <a:off x="1111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b="1" i="1">
                    <a:solidFill>
                      <a:schemeClr val="bg2"/>
                    </a:solidFill>
                  </a:rPr>
                  <a:t>src</a:t>
                </a:r>
              </a:p>
            </p:txBody>
          </p:sp>
          <p:sp>
            <p:nvSpPr>
              <p:cNvPr id="279559" name="Oval 7"/>
              <p:cNvSpPr>
                <a:spLocks noChangeArrowheads="1"/>
              </p:cNvSpPr>
              <p:nvPr/>
            </p:nvSpPr>
            <p:spPr bwMode="auto">
              <a:xfrm>
                <a:off x="2169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b="1" i="1">
                    <a:solidFill>
                      <a:schemeClr val="bg2"/>
                    </a:solidFill>
                  </a:rPr>
                  <a:t>A</a:t>
                </a:r>
              </a:p>
            </p:txBody>
          </p:sp>
          <p:sp>
            <p:nvSpPr>
              <p:cNvPr id="279560" name="Oval 8"/>
              <p:cNvSpPr>
                <a:spLocks noChangeArrowheads="1"/>
              </p:cNvSpPr>
              <p:nvPr/>
            </p:nvSpPr>
            <p:spPr bwMode="auto">
              <a:xfrm>
                <a:off x="3227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b="1" i="1">
                    <a:solidFill>
                      <a:schemeClr val="bg2"/>
                    </a:solidFill>
                  </a:rPr>
                  <a:t>B</a:t>
                </a:r>
              </a:p>
            </p:txBody>
          </p:sp>
          <p:sp>
            <p:nvSpPr>
              <p:cNvPr id="279561" name="Oval 9"/>
              <p:cNvSpPr>
                <a:spLocks noChangeArrowheads="1"/>
              </p:cNvSpPr>
              <p:nvPr/>
            </p:nvSpPr>
            <p:spPr bwMode="auto">
              <a:xfrm>
                <a:off x="4286" y="2115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b="1" i="1">
                    <a:solidFill>
                      <a:schemeClr val="bg2"/>
                    </a:solidFill>
                  </a:rPr>
                  <a:t>dst</a:t>
                </a:r>
              </a:p>
            </p:txBody>
          </p:sp>
        </p:grpSp>
        <p:sp>
          <p:nvSpPr>
            <p:cNvPr id="279562" name="Rectangle 10"/>
            <p:cNvSpPr>
              <a:spLocks noChangeArrowheads="1"/>
            </p:cNvSpPr>
            <p:nvPr/>
          </p:nvSpPr>
          <p:spPr bwMode="auto">
            <a:xfrm>
              <a:off x="1156" y="2523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P1</a:t>
              </a:r>
            </a:p>
          </p:txBody>
        </p:sp>
        <p:sp>
          <p:nvSpPr>
            <p:cNvPr id="279563" name="Rectangle 11"/>
            <p:cNvSpPr>
              <a:spLocks noChangeArrowheads="1"/>
            </p:cNvSpPr>
            <p:nvPr/>
          </p:nvSpPr>
          <p:spPr bwMode="auto">
            <a:xfrm>
              <a:off x="1156" y="2751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P2</a:t>
              </a:r>
            </a:p>
          </p:txBody>
        </p:sp>
        <p:sp>
          <p:nvSpPr>
            <p:cNvPr id="279564" name="Rectangle 12"/>
            <p:cNvSpPr>
              <a:spLocks noChangeArrowheads="1"/>
            </p:cNvSpPr>
            <p:nvPr/>
          </p:nvSpPr>
          <p:spPr bwMode="auto">
            <a:xfrm>
              <a:off x="1156" y="2977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P3</a:t>
              </a:r>
            </a:p>
          </p:txBody>
        </p:sp>
        <p:grpSp>
          <p:nvGrpSpPr>
            <p:cNvPr id="279565" name="Group 13"/>
            <p:cNvGrpSpPr>
              <a:grpSpLocks/>
            </p:cNvGrpSpPr>
            <p:nvPr/>
          </p:nvGrpSpPr>
          <p:grpSpPr bwMode="auto">
            <a:xfrm>
              <a:off x="929" y="2478"/>
              <a:ext cx="3902" cy="952"/>
              <a:chOff x="929" y="2478"/>
              <a:chExt cx="3902" cy="952"/>
            </a:xfrm>
          </p:grpSpPr>
          <p:sp>
            <p:nvSpPr>
              <p:cNvPr id="279566" name="Rectangle 14"/>
              <p:cNvSpPr>
                <a:spLocks noChangeArrowheads="1"/>
              </p:cNvSpPr>
              <p:nvPr/>
            </p:nvSpPr>
            <p:spPr bwMode="auto">
              <a:xfrm>
                <a:off x="929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9567" name="Rectangle 15"/>
              <p:cNvSpPr>
                <a:spLocks noChangeArrowheads="1"/>
              </p:cNvSpPr>
              <p:nvPr/>
            </p:nvSpPr>
            <p:spPr bwMode="auto">
              <a:xfrm>
                <a:off x="1973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9568" name="Rectangle 16"/>
              <p:cNvSpPr>
                <a:spLocks noChangeArrowheads="1"/>
              </p:cNvSpPr>
              <p:nvPr/>
            </p:nvSpPr>
            <p:spPr bwMode="auto">
              <a:xfrm>
                <a:off x="3061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9569" name="Rectangle 17"/>
              <p:cNvSpPr>
                <a:spLocks noChangeArrowheads="1"/>
              </p:cNvSpPr>
              <p:nvPr/>
            </p:nvSpPr>
            <p:spPr bwMode="auto">
              <a:xfrm>
                <a:off x="4105" y="2478"/>
                <a:ext cx="726" cy="952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prstDash val="dash"/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</p:grpSp>
      <p:grpSp>
        <p:nvGrpSpPr>
          <p:cNvPr id="279571" name="Group 19"/>
          <p:cNvGrpSpPr>
            <a:grpSpLocks/>
          </p:cNvGrpSpPr>
          <p:nvPr/>
        </p:nvGrpSpPr>
        <p:grpSpPr bwMode="auto">
          <a:xfrm>
            <a:off x="2482850" y="2674938"/>
            <a:ext cx="3960813" cy="393700"/>
            <a:chOff x="385" y="3339"/>
            <a:chExt cx="2495" cy="248"/>
          </a:xfrm>
        </p:grpSpPr>
        <p:sp>
          <p:nvSpPr>
            <p:cNvPr id="279572" name="Rectangle 20"/>
            <p:cNvSpPr>
              <a:spLocks noChangeArrowheads="1"/>
            </p:cNvSpPr>
            <p:nvPr/>
          </p:nvSpPr>
          <p:spPr bwMode="auto">
            <a:xfrm>
              <a:off x="61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P1</a:t>
              </a:r>
            </a:p>
          </p:txBody>
        </p:sp>
        <p:sp>
          <p:nvSpPr>
            <p:cNvPr id="279573" name="Rectangle 21"/>
            <p:cNvSpPr>
              <a:spLocks noChangeArrowheads="1"/>
            </p:cNvSpPr>
            <p:nvPr/>
          </p:nvSpPr>
          <p:spPr bwMode="auto">
            <a:xfrm>
              <a:off x="1292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P2</a:t>
              </a:r>
            </a:p>
          </p:txBody>
        </p:sp>
        <p:sp>
          <p:nvSpPr>
            <p:cNvPr id="279574" name="Rectangle 22"/>
            <p:cNvSpPr>
              <a:spLocks noChangeArrowheads="1"/>
            </p:cNvSpPr>
            <p:nvPr/>
          </p:nvSpPr>
          <p:spPr bwMode="auto">
            <a:xfrm>
              <a:off x="1927" y="3385"/>
              <a:ext cx="318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>
                  <a:solidFill>
                    <a:schemeClr val="bg2"/>
                  </a:solidFill>
                </a:rPr>
                <a:t>P3</a:t>
              </a:r>
            </a:p>
          </p:txBody>
        </p:sp>
        <p:sp>
          <p:nvSpPr>
            <p:cNvPr id="279575" name="Text Box 23"/>
            <p:cNvSpPr txBox="1">
              <a:spLocks noChangeArrowheads="1"/>
            </p:cNvSpPr>
            <p:nvPr/>
          </p:nvSpPr>
          <p:spPr bwMode="auto">
            <a:xfrm>
              <a:off x="2184" y="3339"/>
              <a:ext cx="2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b="1" i="1"/>
                <a:t>=</a:t>
              </a:r>
            </a:p>
          </p:txBody>
        </p:sp>
        <p:sp>
          <p:nvSpPr>
            <p:cNvPr id="279576" name="Text Box 24"/>
            <p:cNvSpPr txBox="1">
              <a:spLocks noChangeArrowheads="1"/>
            </p:cNvSpPr>
            <p:nvPr/>
          </p:nvSpPr>
          <p:spPr bwMode="auto">
            <a:xfrm>
              <a:off x="873" y="3339"/>
              <a:ext cx="37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b="1" i="1"/>
                <a:t>+ b</a:t>
              </a:r>
            </a:p>
          </p:txBody>
        </p:sp>
        <p:sp>
          <p:nvSpPr>
            <p:cNvPr id="279577" name="Text Box 25"/>
            <p:cNvSpPr txBox="1">
              <a:spLocks noChangeArrowheads="1"/>
            </p:cNvSpPr>
            <p:nvPr/>
          </p:nvSpPr>
          <p:spPr bwMode="auto">
            <a:xfrm>
              <a:off x="1535" y="3339"/>
              <a:ext cx="36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b="1" i="1"/>
                <a:t>+ c</a:t>
              </a:r>
            </a:p>
          </p:txBody>
        </p:sp>
        <p:sp>
          <p:nvSpPr>
            <p:cNvPr id="279578" name="Text Box 26"/>
            <p:cNvSpPr txBox="1">
              <a:spLocks noChangeArrowheads="1"/>
            </p:cNvSpPr>
            <p:nvPr/>
          </p:nvSpPr>
          <p:spPr bwMode="auto">
            <a:xfrm>
              <a:off x="385" y="3339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b="1" i="1"/>
                <a:t>a</a:t>
              </a:r>
            </a:p>
          </p:txBody>
        </p:sp>
        <p:sp>
          <p:nvSpPr>
            <p:cNvPr id="279579" name="Rectangle 27"/>
            <p:cNvSpPr>
              <a:spLocks noChangeArrowheads="1"/>
            </p:cNvSpPr>
            <p:nvPr/>
          </p:nvSpPr>
          <p:spPr bwMode="auto">
            <a:xfrm>
              <a:off x="2426" y="3385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 i="1">
                  <a:solidFill>
                    <a:schemeClr val="bg2"/>
                  </a:solidFill>
                </a:rPr>
                <a:t>a,b,c</a:t>
              </a:r>
            </a:p>
          </p:txBody>
        </p:sp>
      </p:grpSp>
      <p:sp>
        <p:nvSpPr>
          <p:cNvPr id="279584" name="Rectangle 32"/>
          <p:cNvSpPr>
            <a:spLocks noChangeArrowheads="1"/>
          </p:cNvSpPr>
          <p:nvPr/>
        </p:nvSpPr>
        <p:spPr bwMode="auto">
          <a:xfrm>
            <a:off x="3419475" y="4005263"/>
            <a:ext cx="720725" cy="2873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sz="1800" b="1" i="1">
                <a:solidFill>
                  <a:schemeClr val="bg2"/>
                </a:solidFill>
              </a:rPr>
              <a:t>4,1,3</a:t>
            </a:r>
          </a:p>
        </p:txBody>
      </p:sp>
      <p:sp>
        <p:nvSpPr>
          <p:cNvPr id="279585" name="Rectangle 33"/>
          <p:cNvSpPr>
            <a:spLocks noChangeArrowheads="1"/>
          </p:cNvSpPr>
          <p:nvPr/>
        </p:nvSpPr>
        <p:spPr bwMode="auto">
          <a:xfrm>
            <a:off x="3419475" y="4365625"/>
            <a:ext cx="720725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sz="1800" b="1" i="1">
                <a:solidFill>
                  <a:schemeClr val="bg2"/>
                </a:solidFill>
              </a:rPr>
              <a:t>0,2,1</a:t>
            </a:r>
          </a:p>
        </p:txBody>
      </p:sp>
      <p:sp>
        <p:nvSpPr>
          <p:cNvPr id="279586" name="Rectangle 34"/>
          <p:cNvSpPr>
            <a:spLocks noChangeArrowheads="1"/>
          </p:cNvSpPr>
          <p:nvPr/>
        </p:nvSpPr>
        <p:spPr bwMode="auto">
          <a:xfrm>
            <a:off x="5076825" y="4005263"/>
            <a:ext cx="720725" cy="2873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pl-PL" sz="1800" b="1" i="1">
                <a:solidFill>
                  <a:schemeClr val="bg2"/>
                </a:solidFill>
              </a:rPr>
              <a:t>4,1,3</a:t>
            </a:r>
          </a:p>
        </p:txBody>
      </p:sp>
      <p:grpSp>
        <p:nvGrpSpPr>
          <p:cNvPr id="279605" name="Group 53"/>
          <p:cNvGrpSpPr>
            <a:grpSpLocks/>
          </p:cNvGrpSpPr>
          <p:nvPr/>
        </p:nvGrpSpPr>
        <p:grpSpPr bwMode="auto">
          <a:xfrm>
            <a:off x="2987675" y="2852738"/>
            <a:ext cx="1439863" cy="1512887"/>
            <a:chOff x="839" y="1797"/>
            <a:chExt cx="907" cy="953"/>
          </a:xfrm>
        </p:grpSpPr>
        <p:sp>
          <p:nvSpPr>
            <p:cNvPr id="279606" name="Oval 54"/>
            <p:cNvSpPr>
              <a:spLocks noChangeArrowheads="1"/>
            </p:cNvSpPr>
            <p:nvPr/>
          </p:nvSpPr>
          <p:spPr bwMode="auto">
            <a:xfrm>
              <a:off x="930" y="1922"/>
              <a:ext cx="726" cy="726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79607" name="Oval 55"/>
            <p:cNvSpPr>
              <a:spLocks noChangeArrowheads="1"/>
            </p:cNvSpPr>
            <p:nvPr/>
          </p:nvSpPr>
          <p:spPr bwMode="auto">
            <a:xfrm>
              <a:off x="1020" y="2024"/>
              <a:ext cx="545" cy="54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79608" name="Oval 56"/>
            <p:cNvSpPr>
              <a:spLocks noChangeArrowheads="1"/>
            </p:cNvSpPr>
            <p:nvPr/>
          </p:nvSpPr>
          <p:spPr bwMode="auto">
            <a:xfrm>
              <a:off x="839" y="1797"/>
              <a:ext cx="907" cy="953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279621" name="Group 69"/>
          <p:cNvGrpSpPr>
            <a:grpSpLocks/>
          </p:cNvGrpSpPr>
          <p:nvPr/>
        </p:nvGrpSpPr>
        <p:grpSpPr bwMode="auto">
          <a:xfrm>
            <a:off x="2195513" y="5661025"/>
            <a:ext cx="3673475" cy="415925"/>
            <a:chOff x="2018" y="3612"/>
            <a:chExt cx="2314" cy="262"/>
          </a:xfrm>
        </p:grpSpPr>
        <p:sp>
          <p:nvSpPr>
            <p:cNvPr id="279613" name="Text Box 61"/>
            <p:cNvSpPr txBox="1">
              <a:spLocks noChangeArrowheads="1"/>
            </p:cNvSpPr>
            <p:nvPr/>
          </p:nvSpPr>
          <p:spPr bwMode="auto">
            <a:xfrm>
              <a:off x="3591" y="3626"/>
              <a:ext cx="2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b="1" i="1"/>
                <a:t>=</a:t>
              </a:r>
            </a:p>
          </p:txBody>
        </p:sp>
        <p:sp>
          <p:nvSpPr>
            <p:cNvPr id="279614" name="Text Box 62"/>
            <p:cNvSpPr txBox="1">
              <a:spLocks noChangeArrowheads="1"/>
            </p:cNvSpPr>
            <p:nvPr/>
          </p:nvSpPr>
          <p:spPr bwMode="auto">
            <a:xfrm>
              <a:off x="2018" y="3612"/>
              <a:ext cx="2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b="1" i="1"/>
                <a:t>2</a:t>
              </a:r>
            </a:p>
          </p:txBody>
        </p:sp>
        <p:sp>
          <p:nvSpPr>
            <p:cNvPr id="279615" name="Text Box 63"/>
            <p:cNvSpPr txBox="1">
              <a:spLocks noChangeArrowheads="1"/>
            </p:cNvSpPr>
            <p:nvPr/>
          </p:nvSpPr>
          <p:spPr bwMode="auto">
            <a:xfrm>
              <a:off x="2771" y="3612"/>
              <a:ext cx="3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b="1" i="1"/>
                <a:t>+ 1</a:t>
              </a:r>
            </a:p>
          </p:txBody>
        </p:sp>
        <p:sp>
          <p:nvSpPr>
            <p:cNvPr id="279617" name="Rectangle 65"/>
            <p:cNvSpPr>
              <a:spLocks noChangeArrowheads="1"/>
            </p:cNvSpPr>
            <p:nvPr/>
          </p:nvSpPr>
          <p:spPr bwMode="auto">
            <a:xfrm>
              <a:off x="3152" y="3658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 i="1">
                  <a:solidFill>
                    <a:schemeClr val="bg2"/>
                  </a:solidFill>
                </a:rPr>
                <a:t>0,2,1</a:t>
              </a:r>
            </a:p>
          </p:txBody>
        </p:sp>
        <p:sp>
          <p:nvSpPr>
            <p:cNvPr id="279618" name="Rectangle 66"/>
            <p:cNvSpPr>
              <a:spLocks noChangeArrowheads="1"/>
            </p:cNvSpPr>
            <p:nvPr/>
          </p:nvSpPr>
          <p:spPr bwMode="auto">
            <a:xfrm>
              <a:off x="3833" y="3657"/>
              <a:ext cx="499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1800" b="1" i="1">
                  <a:solidFill>
                    <a:schemeClr val="bg2"/>
                  </a:solidFill>
                </a:rPr>
                <a:t>8</a:t>
              </a:r>
              <a:r>
                <a:rPr lang="pl-PL" sz="1800" b="1" i="1">
                  <a:solidFill>
                    <a:schemeClr val="bg2"/>
                  </a:solidFill>
                </a:rPr>
                <a:t>,4,</a:t>
              </a:r>
              <a:r>
                <a:rPr lang="en-US" sz="1800" b="1" i="1">
                  <a:solidFill>
                    <a:schemeClr val="bg2"/>
                  </a:solidFill>
                </a:rPr>
                <a:t>7</a:t>
              </a:r>
              <a:endParaRPr lang="pl-PL" sz="1800" b="1" i="1">
                <a:solidFill>
                  <a:schemeClr val="bg2"/>
                </a:solidFill>
              </a:endParaRPr>
            </a:p>
          </p:txBody>
        </p:sp>
        <p:sp>
          <p:nvSpPr>
            <p:cNvPr id="279619" name="Rectangle 67"/>
            <p:cNvSpPr>
              <a:spLocks noChangeArrowheads="1"/>
            </p:cNvSpPr>
            <p:nvPr/>
          </p:nvSpPr>
          <p:spPr bwMode="auto">
            <a:xfrm>
              <a:off x="2290" y="3657"/>
              <a:ext cx="499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1800" b="1" i="1">
                  <a:solidFill>
                    <a:schemeClr val="bg2"/>
                  </a:solidFill>
                </a:rPr>
                <a:t>4</a:t>
              </a:r>
              <a:r>
                <a:rPr lang="pl-PL" sz="1800" b="1" i="1">
                  <a:solidFill>
                    <a:schemeClr val="bg2"/>
                  </a:solidFill>
                </a:rPr>
                <a:t>,1</a:t>
              </a:r>
              <a:r>
                <a:rPr lang="en-US" sz="1800" b="1" i="1">
                  <a:solidFill>
                    <a:schemeClr val="bg2"/>
                  </a:solidFill>
                </a:rPr>
                <a:t>,3</a:t>
              </a:r>
              <a:endParaRPr lang="pl-PL" sz="1800" b="1" i="1">
                <a:solidFill>
                  <a:schemeClr val="bg2"/>
                </a:solidFill>
              </a:endParaRPr>
            </a:p>
          </p:txBody>
        </p:sp>
      </p:grpSp>
      <p:sp>
        <p:nvSpPr>
          <p:cNvPr id="279620" name="Rectangle 68"/>
          <p:cNvSpPr>
            <a:spLocks noChangeArrowheads="1"/>
          </p:cNvSpPr>
          <p:nvPr/>
        </p:nvSpPr>
        <p:spPr bwMode="auto">
          <a:xfrm>
            <a:off x="5076825" y="4365625"/>
            <a:ext cx="719138" cy="287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1800" b="1" i="1">
                <a:solidFill>
                  <a:schemeClr val="bg2"/>
                </a:solidFill>
              </a:rPr>
              <a:t>8</a:t>
            </a:r>
            <a:r>
              <a:rPr lang="pl-PL" sz="1800" b="1" i="1">
                <a:solidFill>
                  <a:schemeClr val="bg2"/>
                </a:solidFill>
              </a:rPr>
              <a:t>,4,</a:t>
            </a:r>
            <a:r>
              <a:rPr lang="en-US" sz="1800" b="1" i="1">
                <a:solidFill>
                  <a:schemeClr val="bg2"/>
                </a:solidFill>
              </a:rPr>
              <a:t>7</a:t>
            </a:r>
            <a:endParaRPr lang="pl-PL" sz="1800" b="1" i="1">
              <a:solidFill>
                <a:schemeClr val="bg2"/>
              </a:solidFill>
            </a:endParaRPr>
          </a:p>
        </p:txBody>
      </p:sp>
      <p:sp>
        <p:nvSpPr>
          <p:cNvPr id="279622" name="Rectangle 70"/>
          <p:cNvSpPr>
            <a:spLocks noChangeArrowheads="1"/>
          </p:cNvSpPr>
          <p:nvPr/>
        </p:nvSpPr>
        <p:spPr bwMode="auto">
          <a:xfrm>
            <a:off x="6732588" y="4005263"/>
            <a:ext cx="719137" cy="288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1800" b="1" i="1">
                <a:solidFill>
                  <a:schemeClr val="bg2"/>
                </a:solidFill>
              </a:rPr>
              <a:t>8</a:t>
            </a:r>
            <a:r>
              <a:rPr lang="pl-PL" sz="1800" b="1" i="1">
                <a:solidFill>
                  <a:schemeClr val="bg2"/>
                </a:solidFill>
              </a:rPr>
              <a:t>,4,</a:t>
            </a:r>
            <a:r>
              <a:rPr lang="en-US" sz="1800" b="1" i="1">
                <a:solidFill>
                  <a:schemeClr val="bg2"/>
                </a:solidFill>
              </a:rPr>
              <a:t>7</a:t>
            </a:r>
            <a:endParaRPr lang="pl-PL" sz="1800" b="1" i="1">
              <a:solidFill>
                <a:schemeClr val="bg2"/>
              </a:solidFill>
            </a:endParaRPr>
          </a:p>
        </p:txBody>
      </p:sp>
      <p:sp>
        <p:nvSpPr>
          <p:cNvPr id="279624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954088"/>
          </a:xfrm>
          <a:noFill/>
          <a:ln/>
        </p:spPr>
        <p:txBody>
          <a:bodyPr/>
          <a:lstStyle/>
          <a:p>
            <a:r>
              <a:rPr lang="pl-PL"/>
              <a:t>MORE</a:t>
            </a:r>
          </a:p>
        </p:txBody>
      </p:sp>
      <p:sp>
        <p:nvSpPr>
          <p:cNvPr id="279627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323850" y="1471613"/>
            <a:ext cx="8820150" cy="17287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Source sends packets in batches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Forwarders keep all heard packets in a buffer</a:t>
            </a:r>
            <a:endParaRPr lang="pl-PL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Nodes transmit linear combinations of buffered packets</a:t>
            </a:r>
            <a:endParaRPr lang="pl-PL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105400" y="6516500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Author’s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slide at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SIGCOMM’07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258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20" grpId="0" animBg="1"/>
      <p:bldP spid="2796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25" name="Rectangle 53"/>
          <p:cNvSpPr>
            <a:spLocks noChangeArrowheads="1"/>
          </p:cNvSpPr>
          <p:nvPr/>
        </p:nvSpPr>
        <p:spPr bwMode="auto">
          <a:xfrm>
            <a:off x="323850" y="2565400"/>
            <a:ext cx="87852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Destination decodes once it receives enough combinations</a:t>
            </a:r>
          </a:p>
          <a:p>
            <a:pPr marL="742950" lvl="1" indent="-285750" eaLnBrk="1" hangingPunct="1">
              <a:buSzPct val="65000"/>
              <a:buFont typeface="Monotype Sorts" pitchFamily="2" charset="2"/>
              <a:buChar char="o"/>
            </a:pPr>
            <a:r>
              <a:rPr lang="en-US"/>
              <a:t>Say batch is 3 packets</a:t>
            </a:r>
            <a:endParaRPr lang="pl-PL"/>
          </a:p>
        </p:txBody>
      </p:sp>
      <p:grpSp>
        <p:nvGrpSpPr>
          <p:cNvPr id="259126" name="Group 54"/>
          <p:cNvGrpSpPr>
            <a:grpSpLocks/>
          </p:cNvGrpSpPr>
          <p:nvPr/>
        </p:nvGrpSpPr>
        <p:grpSpPr bwMode="auto">
          <a:xfrm>
            <a:off x="5580063" y="3879850"/>
            <a:ext cx="720725" cy="1295400"/>
            <a:chOff x="3515" y="2276"/>
            <a:chExt cx="454" cy="816"/>
          </a:xfrm>
        </p:grpSpPr>
        <p:sp>
          <p:nvSpPr>
            <p:cNvPr id="259127" name="Rectangle 55"/>
            <p:cNvSpPr>
              <a:spLocks noChangeArrowheads="1"/>
            </p:cNvSpPr>
            <p:nvPr/>
          </p:nvSpPr>
          <p:spPr bwMode="auto">
            <a:xfrm>
              <a:off x="3515" y="2276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 i="1">
                  <a:solidFill>
                    <a:schemeClr val="bg2"/>
                  </a:solidFill>
                </a:rPr>
                <a:t>1,3,2</a:t>
              </a:r>
            </a:p>
          </p:txBody>
        </p:sp>
        <p:sp>
          <p:nvSpPr>
            <p:cNvPr id="259128" name="Rectangle 56"/>
            <p:cNvSpPr>
              <a:spLocks noChangeArrowheads="1"/>
            </p:cNvSpPr>
            <p:nvPr/>
          </p:nvSpPr>
          <p:spPr bwMode="auto">
            <a:xfrm>
              <a:off x="3515" y="2593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 i="1">
                  <a:solidFill>
                    <a:schemeClr val="bg2"/>
                  </a:solidFill>
                </a:rPr>
                <a:t>5,4,5</a:t>
              </a:r>
            </a:p>
          </p:txBody>
        </p:sp>
        <p:sp>
          <p:nvSpPr>
            <p:cNvPr id="259129" name="Rectangle 57"/>
            <p:cNvSpPr>
              <a:spLocks noChangeArrowheads="1"/>
            </p:cNvSpPr>
            <p:nvPr/>
          </p:nvSpPr>
          <p:spPr bwMode="auto">
            <a:xfrm>
              <a:off x="3515" y="2911"/>
              <a:ext cx="454" cy="1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pl-PL" sz="1800" b="1" i="1">
                  <a:solidFill>
                    <a:schemeClr val="bg2"/>
                  </a:solidFill>
                </a:rPr>
                <a:t>4,5,5</a:t>
              </a:r>
            </a:p>
          </p:txBody>
        </p:sp>
      </p:grpSp>
      <p:grpSp>
        <p:nvGrpSpPr>
          <p:cNvPr id="259130" name="Group 58"/>
          <p:cNvGrpSpPr>
            <a:grpSpLocks/>
          </p:cNvGrpSpPr>
          <p:nvPr/>
        </p:nvGrpSpPr>
        <p:grpSpPr bwMode="auto">
          <a:xfrm>
            <a:off x="2268538" y="3827463"/>
            <a:ext cx="3192462" cy="1401762"/>
            <a:chOff x="1429" y="2230"/>
            <a:chExt cx="2011" cy="883"/>
          </a:xfrm>
        </p:grpSpPr>
        <p:grpSp>
          <p:nvGrpSpPr>
            <p:cNvPr id="259131" name="Group 59"/>
            <p:cNvGrpSpPr>
              <a:grpSpLocks/>
            </p:cNvGrpSpPr>
            <p:nvPr/>
          </p:nvGrpSpPr>
          <p:grpSpPr bwMode="auto">
            <a:xfrm>
              <a:off x="1429" y="2230"/>
              <a:ext cx="2011" cy="248"/>
              <a:chOff x="521" y="2115"/>
              <a:chExt cx="2011" cy="248"/>
            </a:xfrm>
          </p:grpSpPr>
          <p:sp>
            <p:nvSpPr>
              <p:cNvPr id="259132" name="Rectangle 60"/>
              <p:cNvSpPr>
                <a:spLocks noChangeArrowheads="1"/>
              </p:cNvSpPr>
              <p:nvPr/>
            </p:nvSpPr>
            <p:spPr bwMode="auto">
              <a:xfrm>
                <a:off x="74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P1</a:t>
                </a:r>
              </a:p>
            </p:txBody>
          </p:sp>
          <p:sp>
            <p:nvSpPr>
              <p:cNvPr id="259133" name="Rectangle 61"/>
              <p:cNvSpPr>
                <a:spLocks noChangeArrowheads="1"/>
              </p:cNvSpPr>
              <p:nvPr/>
            </p:nvSpPr>
            <p:spPr bwMode="auto">
              <a:xfrm>
                <a:off x="142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P2</a:t>
                </a:r>
              </a:p>
            </p:txBody>
          </p:sp>
          <p:sp>
            <p:nvSpPr>
              <p:cNvPr id="259134" name="Rectangle 62"/>
              <p:cNvSpPr>
                <a:spLocks noChangeArrowheads="1"/>
              </p:cNvSpPr>
              <p:nvPr/>
            </p:nvSpPr>
            <p:spPr bwMode="auto">
              <a:xfrm>
                <a:off x="2063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P3</a:t>
                </a:r>
              </a:p>
            </p:txBody>
          </p:sp>
          <p:sp>
            <p:nvSpPr>
              <p:cNvPr id="259135" name="Text Box 63"/>
              <p:cNvSpPr txBox="1">
                <a:spLocks noChangeArrowheads="1"/>
              </p:cNvSpPr>
              <p:nvPr/>
            </p:nvSpPr>
            <p:spPr bwMode="auto">
              <a:xfrm>
                <a:off x="2320" y="2115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=</a:t>
                </a:r>
              </a:p>
            </p:txBody>
          </p:sp>
          <p:sp>
            <p:nvSpPr>
              <p:cNvPr id="259136" name="Text Box 64"/>
              <p:cNvSpPr txBox="1">
                <a:spLocks noChangeArrowheads="1"/>
              </p:cNvSpPr>
              <p:nvPr/>
            </p:nvSpPr>
            <p:spPr bwMode="auto">
              <a:xfrm>
                <a:off x="1009" y="2115"/>
                <a:ext cx="3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+ 3</a:t>
                </a:r>
              </a:p>
            </p:txBody>
          </p:sp>
          <p:sp>
            <p:nvSpPr>
              <p:cNvPr id="259137" name="Text Box 65"/>
              <p:cNvSpPr txBox="1">
                <a:spLocks noChangeArrowheads="1"/>
              </p:cNvSpPr>
              <p:nvPr/>
            </p:nvSpPr>
            <p:spPr bwMode="auto">
              <a:xfrm>
                <a:off x="1671" y="2115"/>
                <a:ext cx="3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+ 2</a:t>
                </a:r>
              </a:p>
            </p:txBody>
          </p:sp>
          <p:sp>
            <p:nvSpPr>
              <p:cNvPr id="259138" name="Text Box 66"/>
              <p:cNvSpPr txBox="1">
                <a:spLocks noChangeArrowheads="1"/>
              </p:cNvSpPr>
              <p:nvPr/>
            </p:nvSpPr>
            <p:spPr bwMode="auto">
              <a:xfrm>
                <a:off x="521" y="2115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1</a:t>
                </a:r>
              </a:p>
            </p:txBody>
          </p:sp>
        </p:grpSp>
        <p:grpSp>
          <p:nvGrpSpPr>
            <p:cNvPr id="259139" name="Group 67"/>
            <p:cNvGrpSpPr>
              <a:grpSpLocks/>
            </p:cNvGrpSpPr>
            <p:nvPr/>
          </p:nvGrpSpPr>
          <p:grpSpPr bwMode="auto">
            <a:xfrm>
              <a:off x="1429" y="2548"/>
              <a:ext cx="2011" cy="248"/>
              <a:chOff x="521" y="2115"/>
              <a:chExt cx="2011" cy="248"/>
            </a:xfrm>
          </p:grpSpPr>
          <p:sp>
            <p:nvSpPr>
              <p:cNvPr id="259140" name="Rectangle 68"/>
              <p:cNvSpPr>
                <a:spLocks noChangeArrowheads="1"/>
              </p:cNvSpPr>
              <p:nvPr/>
            </p:nvSpPr>
            <p:spPr bwMode="auto">
              <a:xfrm>
                <a:off x="74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P1</a:t>
                </a:r>
              </a:p>
            </p:txBody>
          </p:sp>
          <p:sp>
            <p:nvSpPr>
              <p:cNvPr id="259141" name="Rectangle 69"/>
              <p:cNvSpPr>
                <a:spLocks noChangeArrowheads="1"/>
              </p:cNvSpPr>
              <p:nvPr/>
            </p:nvSpPr>
            <p:spPr bwMode="auto">
              <a:xfrm>
                <a:off x="142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P2</a:t>
                </a:r>
              </a:p>
            </p:txBody>
          </p:sp>
          <p:sp>
            <p:nvSpPr>
              <p:cNvPr id="259142" name="Rectangle 70"/>
              <p:cNvSpPr>
                <a:spLocks noChangeArrowheads="1"/>
              </p:cNvSpPr>
              <p:nvPr/>
            </p:nvSpPr>
            <p:spPr bwMode="auto">
              <a:xfrm>
                <a:off x="2063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P3</a:t>
                </a:r>
              </a:p>
            </p:txBody>
          </p:sp>
          <p:sp>
            <p:nvSpPr>
              <p:cNvPr id="259143" name="Text Box 71"/>
              <p:cNvSpPr txBox="1">
                <a:spLocks noChangeArrowheads="1"/>
              </p:cNvSpPr>
              <p:nvPr/>
            </p:nvSpPr>
            <p:spPr bwMode="auto">
              <a:xfrm>
                <a:off x="2320" y="2115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=</a:t>
                </a:r>
              </a:p>
            </p:txBody>
          </p:sp>
          <p:sp>
            <p:nvSpPr>
              <p:cNvPr id="259144" name="Text Box 72"/>
              <p:cNvSpPr txBox="1">
                <a:spLocks noChangeArrowheads="1"/>
              </p:cNvSpPr>
              <p:nvPr/>
            </p:nvSpPr>
            <p:spPr bwMode="auto">
              <a:xfrm>
                <a:off x="1009" y="2115"/>
                <a:ext cx="3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+ 4</a:t>
                </a:r>
              </a:p>
            </p:txBody>
          </p:sp>
          <p:sp>
            <p:nvSpPr>
              <p:cNvPr id="259145" name="Text Box 73"/>
              <p:cNvSpPr txBox="1">
                <a:spLocks noChangeArrowheads="1"/>
              </p:cNvSpPr>
              <p:nvPr/>
            </p:nvSpPr>
            <p:spPr bwMode="auto">
              <a:xfrm>
                <a:off x="1671" y="2115"/>
                <a:ext cx="3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+ 5</a:t>
                </a:r>
              </a:p>
            </p:txBody>
          </p:sp>
          <p:sp>
            <p:nvSpPr>
              <p:cNvPr id="259146" name="Text Box 74"/>
              <p:cNvSpPr txBox="1">
                <a:spLocks noChangeArrowheads="1"/>
              </p:cNvSpPr>
              <p:nvPr/>
            </p:nvSpPr>
            <p:spPr bwMode="auto">
              <a:xfrm>
                <a:off x="521" y="2115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5</a:t>
                </a:r>
              </a:p>
            </p:txBody>
          </p:sp>
        </p:grpSp>
        <p:grpSp>
          <p:nvGrpSpPr>
            <p:cNvPr id="259147" name="Group 75"/>
            <p:cNvGrpSpPr>
              <a:grpSpLocks/>
            </p:cNvGrpSpPr>
            <p:nvPr/>
          </p:nvGrpSpPr>
          <p:grpSpPr bwMode="auto">
            <a:xfrm>
              <a:off x="1429" y="2865"/>
              <a:ext cx="2011" cy="248"/>
              <a:chOff x="521" y="2115"/>
              <a:chExt cx="2011" cy="248"/>
            </a:xfrm>
          </p:grpSpPr>
          <p:sp>
            <p:nvSpPr>
              <p:cNvPr id="259148" name="Rectangle 76"/>
              <p:cNvSpPr>
                <a:spLocks noChangeArrowheads="1"/>
              </p:cNvSpPr>
              <p:nvPr/>
            </p:nvSpPr>
            <p:spPr bwMode="auto">
              <a:xfrm>
                <a:off x="74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P1</a:t>
                </a:r>
              </a:p>
            </p:txBody>
          </p:sp>
          <p:sp>
            <p:nvSpPr>
              <p:cNvPr id="259149" name="Rectangle 77"/>
              <p:cNvSpPr>
                <a:spLocks noChangeArrowheads="1"/>
              </p:cNvSpPr>
              <p:nvPr/>
            </p:nvSpPr>
            <p:spPr bwMode="auto">
              <a:xfrm>
                <a:off x="1428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P2</a:t>
                </a:r>
              </a:p>
            </p:txBody>
          </p:sp>
          <p:sp>
            <p:nvSpPr>
              <p:cNvPr id="259150" name="Rectangle 78"/>
              <p:cNvSpPr>
                <a:spLocks noChangeArrowheads="1"/>
              </p:cNvSpPr>
              <p:nvPr/>
            </p:nvSpPr>
            <p:spPr bwMode="auto">
              <a:xfrm>
                <a:off x="2063" y="2161"/>
                <a:ext cx="318" cy="1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pl-PL" sz="1800" b="1">
                    <a:solidFill>
                      <a:schemeClr val="bg2"/>
                    </a:solidFill>
                  </a:rPr>
                  <a:t>P3</a:t>
                </a:r>
              </a:p>
            </p:txBody>
          </p:sp>
          <p:sp>
            <p:nvSpPr>
              <p:cNvPr id="259151" name="Text Box 79"/>
              <p:cNvSpPr txBox="1">
                <a:spLocks noChangeArrowheads="1"/>
              </p:cNvSpPr>
              <p:nvPr/>
            </p:nvSpPr>
            <p:spPr bwMode="auto">
              <a:xfrm>
                <a:off x="2320" y="2115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=</a:t>
                </a:r>
              </a:p>
            </p:txBody>
          </p:sp>
          <p:sp>
            <p:nvSpPr>
              <p:cNvPr id="259152" name="Text Box 80"/>
              <p:cNvSpPr txBox="1">
                <a:spLocks noChangeArrowheads="1"/>
              </p:cNvSpPr>
              <p:nvPr/>
            </p:nvSpPr>
            <p:spPr bwMode="auto">
              <a:xfrm>
                <a:off x="1009" y="2115"/>
                <a:ext cx="3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+ 5</a:t>
                </a:r>
              </a:p>
            </p:txBody>
          </p:sp>
          <p:sp>
            <p:nvSpPr>
              <p:cNvPr id="259153" name="Text Box 81"/>
              <p:cNvSpPr txBox="1">
                <a:spLocks noChangeArrowheads="1"/>
              </p:cNvSpPr>
              <p:nvPr/>
            </p:nvSpPr>
            <p:spPr bwMode="auto">
              <a:xfrm>
                <a:off x="1671" y="2115"/>
                <a:ext cx="37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+ 5</a:t>
                </a:r>
              </a:p>
            </p:txBody>
          </p:sp>
          <p:sp>
            <p:nvSpPr>
              <p:cNvPr id="259154" name="Text Box 82"/>
              <p:cNvSpPr txBox="1">
                <a:spLocks noChangeArrowheads="1"/>
              </p:cNvSpPr>
              <p:nvPr/>
            </p:nvSpPr>
            <p:spPr bwMode="auto">
              <a:xfrm>
                <a:off x="521" y="2115"/>
                <a:ext cx="212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l-PL" b="1" i="1"/>
                  <a:t>4</a:t>
                </a:r>
              </a:p>
            </p:txBody>
          </p:sp>
        </p:grpSp>
      </p:grpSp>
      <p:sp>
        <p:nvSpPr>
          <p:cNvPr id="259155" name="Rectangle 83"/>
          <p:cNvSpPr>
            <a:spLocks noChangeArrowheads="1"/>
          </p:cNvSpPr>
          <p:nvPr/>
        </p:nvSpPr>
        <p:spPr bwMode="auto">
          <a:xfrm>
            <a:off x="250825" y="5445125"/>
            <a:ext cx="88201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spcBef>
                <a:spcPct val="50000"/>
              </a:spcBef>
              <a:buFontTx/>
              <a:buChar char="•"/>
            </a:pPr>
            <a:r>
              <a:rPr lang="en-US" sz="2400"/>
              <a:t>Destination acks batch, and source moves to next batch</a:t>
            </a:r>
            <a:endParaRPr lang="pl-PL" sz="2400"/>
          </a:p>
        </p:txBody>
      </p:sp>
      <p:sp>
        <p:nvSpPr>
          <p:cNvPr id="259157" name="Rectangle 85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954088"/>
          </a:xfrm>
          <a:noFill/>
          <a:ln/>
        </p:spPr>
        <p:txBody>
          <a:bodyPr/>
          <a:lstStyle/>
          <a:p>
            <a:r>
              <a:rPr lang="pl-PL" dirty="0"/>
              <a:t>MORE</a:t>
            </a:r>
          </a:p>
        </p:txBody>
      </p:sp>
      <p:sp>
        <p:nvSpPr>
          <p:cNvPr id="259160" name="Rectangle 88"/>
          <p:cNvSpPr>
            <a:spLocks noGrp="1" noChangeArrowheads="1"/>
          </p:cNvSpPr>
          <p:nvPr>
            <p:ph type="body" idx="1"/>
          </p:nvPr>
        </p:nvSpPr>
        <p:spPr>
          <a:xfrm>
            <a:off x="323850" y="1447800"/>
            <a:ext cx="8820150" cy="17287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Source sends packets in batches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Forwarders keep all heard packets in a buffer</a:t>
            </a:r>
            <a:endParaRPr lang="pl-PL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Nodes transmit linear combinations of buffered packets</a:t>
            </a:r>
            <a:endParaRPr lang="pl-P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12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25" grpId="0" build="p" bldLvl="2"/>
      <p:bldP spid="2591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24094"/>
              </p:ext>
            </p:extLst>
          </p:nvPr>
        </p:nvGraphicFramePr>
        <p:xfrm>
          <a:off x="1193800" y="1811787"/>
          <a:ext cx="6677025" cy="419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964613" cy="792163"/>
          </a:xfrm>
        </p:spPr>
        <p:txBody>
          <a:bodyPr/>
          <a:lstStyle/>
          <a:p>
            <a:r>
              <a:rPr lang="en-US" sz="3000" dirty="0"/>
              <a:t>Throughput of All Source-Destination Pairs</a:t>
            </a:r>
            <a:endParaRPr lang="pl-PL" sz="3000" dirty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53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CDF of 180 source-destination pairs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2403475" y="5734050"/>
            <a:ext cx="3281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l-PL" sz="2400" dirty="0">
                <a:latin typeface="Arial" pitchFamily="34" charset="0"/>
              </a:rPr>
              <a:t>Throughput [packets/s]</a:t>
            </a: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6051550" y="3262313"/>
            <a:ext cx="16160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pl-PL" sz="2400" b="1">
                <a:solidFill>
                  <a:srgbClr val="89AAFD"/>
                </a:solidFill>
                <a:latin typeface="Arial" pitchFamily="34" charset="0"/>
              </a:rPr>
              <a:t>Current</a:t>
            </a:r>
            <a:endParaRPr lang="en-US" sz="2400" b="1">
              <a:solidFill>
                <a:srgbClr val="89AAFD"/>
              </a:solidFill>
              <a:latin typeface="Arial" pitchFamily="34" charset="0"/>
            </a:endParaRP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6051550" y="4102100"/>
            <a:ext cx="110607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Arial" pitchFamily="34" charset="0"/>
              </a:rPr>
              <a:t>MORE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6051550" y="3683000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  <a:latin typeface="Arial" pitchFamily="34" charset="0"/>
              </a:rPr>
              <a:t>ExOR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194679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0.8</a:t>
            </a:r>
          </a:p>
          <a:p>
            <a:endParaRPr lang="en-US" dirty="0" smtClean="0"/>
          </a:p>
          <a:p>
            <a:r>
              <a:rPr lang="en-US" dirty="0" smtClean="0"/>
              <a:t>0.6</a:t>
            </a:r>
          </a:p>
          <a:p>
            <a:endParaRPr lang="en-US" dirty="0" smtClean="0"/>
          </a:p>
          <a:p>
            <a:r>
              <a:rPr lang="en-US" dirty="0" smtClean="0"/>
              <a:t>0.4</a:t>
            </a:r>
          </a:p>
          <a:p>
            <a:endParaRPr lang="en-US" dirty="0" smtClean="0"/>
          </a:p>
          <a:p>
            <a:r>
              <a:rPr lang="en-US" dirty="0" smtClean="0"/>
              <a:t>0.2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49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COPE and MORE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78744"/>
              </p:ext>
            </p:extLst>
          </p:nvPr>
        </p:nvGraphicFramePr>
        <p:xfrm>
          <a:off x="914400" y="1676400"/>
          <a:ext cx="7391400" cy="4900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511107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MORE</a:t>
                      </a:r>
                      <a:endParaRPr lang="en-US" sz="2200" dirty="0"/>
                    </a:p>
                  </a:txBody>
                  <a:tcPr/>
                </a:tc>
              </a:tr>
              <a:tr h="75066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Coding Method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XOR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Random</a:t>
                      </a:r>
                      <a:r>
                        <a:rPr lang="en-US" sz="2200" baseline="0" dirty="0" smtClean="0"/>
                        <a:t> Linear Combination</a:t>
                      </a:r>
                      <a:endParaRPr lang="en-US" sz="2200" dirty="0"/>
                    </a:p>
                  </a:txBody>
                  <a:tcPr/>
                </a:tc>
              </a:tr>
              <a:tr h="75066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What Packets Coded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Packets</a:t>
                      </a:r>
                      <a:r>
                        <a:rPr lang="en-US" sz="2200" baseline="0" dirty="0" smtClean="0"/>
                        <a:t> of Different flows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Packets</a:t>
                      </a:r>
                      <a:r>
                        <a:rPr lang="en-US" sz="2200" baseline="0" dirty="0" smtClean="0"/>
                        <a:t> of same flows</a:t>
                      </a:r>
                      <a:endParaRPr lang="en-US" sz="2200" dirty="0"/>
                    </a:p>
                  </a:txBody>
                  <a:tcPr/>
                </a:tc>
              </a:tr>
              <a:tr h="139408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Memory Requirement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End host needs to remember what it received</a:t>
                      </a:r>
                      <a:r>
                        <a:rPr lang="en-US" sz="2200" baseline="0" dirty="0" smtClean="0"/>
                        <a:t> in last T seconds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End host doesn’t need</a:t>
                      </a:r>
                      <a:r>
                        <a:rPr lang="en-US" sz="2200" baseline="0" dirty="0" smtClean="0"/>
                        <a:t> to remember anything.</a:t>
                      </a:r>
                      <a:endParaRPr lang="en-US" sz="2200" dirty="0"/>
                    </a:p>
                  </a:txBody>
                  <a:tcPr/>
                </a:tc>
              </a:tr>
              <a:tr h="1394085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Correctness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Needs k-1</a:t>
                      </a:r>
                      <a:r>
                        <a:rPr lang="en-US" sz="2200" baseline="0" dirty="0" smtClean="0"/>
                        <a:t> native packets if an encoded packet was XOR-</a:t>
                      </a:r>
                      <a:r>
                        <a:rPr lang="en-US" sz="2200" baseline="0" dirty="0" err="1" smtClean="0"/>
                        <a:t>ed</a:t>
                      </a:r>
                      <a:r>
                        <a:rPr lang="en-US" sz="2200" baseline="0" dirty="0" smtClean="0"/>
                        <a:t> k times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Needs to receive k</a:t>
                      </a:r>
                      <a:r>
                        <a:rPr lang="en-US" sz="2200" baseline="0" dirty="0" smtClean="0"/>
                        <a:t> linearly independent packets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152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sz="3400" b="1" dirty="0"/>
              <a:t>Symbol-level Network Coding </a:t>
            </a:r>
            <a:r>
              <a:rPr lang="en-US" sz="3400" b="1" dirty="0" smtClean="0"/>
              <a:t>for</a:t>
            </a:r>
          </a:p>
          <a:p>
            <a:r>
              <a:rPr lang="en-US" sz="3400" b="1" dirty="0" smtClean="0"/>
              <a:t>Wireless </a:t>
            </a:r>
            <a:r>
              <a:rPr lang="en-US" sz="3400" b="1" dirty="0"/>
              <a:t>Mesh Networks</a:t>
            </a:r>
          </a:p>
          <a:p>
            <a:r>
              <a:rPr lang="en-US" dirty="0" err="1"/>
              <a:t>Sachin</a:t>
            </a:r>
            <a:r>
              <a:rPr lang="en-US" dirty="0"/>
              <a:t> </a:t>
            </a:r>
            <a:r>
              <a:rPr lang="en-US" dirty="0" err="1"/>
              <a:t>Katti</a:t>
            </a:r>
            <a:r>
              <a:rPr lang="en-US" dirty="0"/>
              <a:t>, Dina </a:t>
            </a:r>
            <a:r>
              <a:rPr lang="en-US" dirty="0" err="1"/>
              <a:t>Katabi</a:t>
            </a:r>
            <a:r>
              <a:rPr lang="en-US" dirty="0"/>
              <a:t>,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Balakrishnan</a:t>
            </a:r>
            <a:r>
              <a:rPr lang="en-US" dirty="0"/>
              <a:t>, and Muriel </a:t>
            </a:r>
            <a:r>
              <a:rPr lang="en-US" dirty="0" err="1" smtClean="0"/>
              <a:t>Medard</a:t>
            </a:r>
            <a:endParaRPr lang="en-US" dirty="0" smtClean="0"/>
          </a:p>
          <a:p>
            <a:r>
              <a:rPr lang="en-US" dirty="0" smtClean="0"/>
              <a:t>SIGCOMM 2008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3"/>
          <p:cNvGrpSpPr>
            <a:grpSpLocks/>
          </p:cNvGrpSpPr>
          <p:nvPr/>
        </p:nvGrpSpPr>
        <p:grpSpPr bwMode="auto">
          <a:xfrm>
            <a:off x="533400" y="3265186"/>
            <a:ext cx="795338" cy="774700"/>
            <a:chOff x="2492" y="2906"/>
            <a:chExt cx="739" cy="755"/>
          </a:xfrm>
        </p:grpSpPr>
        <p:sp>
          <p:nvSpPr>
            <p:cNvPr id="19498" name="Oval 34"/>
            <p:cNvSpPr>
              <a:spLocks noChangeArrowheads="1"/>
            </p:cNvSpPr>
            <p:nvPr/>
          </p:nvSpPr>
          <p:spPr bwMode="auto">
            <a:xfrm>
              <a:off x="2492" y="2922"/>
              <a:ext cx="739" cy="7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9" name="Oval 35"/>
            <p:cNvSpPr>
              <a:spLocks noChangeArrowheads="1"/>
            </p:cNvSpPr>
            <p:nvPr/>
          </p:nvSpPr>
          <p:spPr bwMode="auto">
            <a:xfrm>
              <a:off x="2552" y="2906"/>
              <a:ext cx="632" cy="631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0" name="Oval 36"/>
            <p:cNvSpPr>
              <a:spLocks noChangeArrowheads="1"/>
            </p:cNvSpPr>
            <p:nvPr/>
          </p:nvSpPr>
          <p:spPr bwMode="auto">
            <a:xfrm>
              <a:off x="2637" y="2948"/>
              <a:ext cx="463" cy="2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459" name="TextBox 60"/>
          <p:cNvSpPr txBox="1">
            <a:spLocks noChangeArrowheads="1"/>
          </p:cNvSpPr>
          <p:nvPr/>
        </p:nvSpPr>
        <p:spPr bwMode="auto">
          <a:xfrm>
            <a:off x="742950" y="3263599"/>
            <a:ext cx="633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/>
              <a:t>S</a:t>
            </a:r>
          </a:p>
        </p:txBody>
      </p:sp>
      <p:grpSp>
        <p:nvGrpSpPr>
          <p:cNvPr id="19460" name="Group 132"/>
          <p:cNvGrpSpPr>
            <a:grpSpLocks/>
          </p:cNvGrpSpPr>
          <p:nvPr/>
        </p:nvGrpSpPr>
        <p:grpSpPr bwMode="auto">
          <a:xfrm>
            <a:off x="5054600" y="2041224"/>
            <a:ext cx="814388" cy="855662"/>
            <a:chOff x="1958487" y="1981201"/>
            <a:chExt cx="530453" cy="569337"/>
          </a:xfrm>
        </p:grpSpPr>
        <p:grpSp>
          <p:nvGrpSpPr>
            <p:cNvPr id="19493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19495" name="Oval 64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496" name="Oval 65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497" name="Oval 6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94" name="TextBox 63"/>
            <p:cNvSpPr txBox="1">
              <a:spLocks noChangeArrowheads="1"/>
            </p:cNvSpPr>
            <p:nvPr/>
          </p:nvSpPr>
          <p:spPr bwMode="auto">
            <a:xfrm>
              <a:off x="2034717" y="2018184"/>
              <a:ext cx="406360" cy="38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>
                  <a:solidFill>
                    <a:schemeClr val="bg1"/>
                  </a:solidFill>
                </a:rPr>
                <a:t>R1</a:t>
              </a:r>
            </a:p>
          </p:txBody>
        </p:sp>
      </p:grpSp>
      <p:grpSp>
        <p:nvGrpSpPr>
          <p:cNvPr id="19461" name="Group 133"/>
          <p:cNvGrpSpPr>
            <a:grpSpLocks/>
          </p:cNvGrpSpPr>
          <p:nvPr/>
        </p:nvGrpSpPr>
        <p:grpSpPr bwMode="auto">
          <a:xfrm>
            <a:off x="5091113" y="4479624"/>
            <a:ext cx="852487" cy="855662"/>
            <a:chOff x="1958487" y="1981201"/>
            <a:chExt cx="530453" cy="569337"/>
          </a:xfrm>
        </p:grpSpPr>
        <p:grpSp>
          <p:nvGrpSpPr>
            <p:cNvPr id="19488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19490" name="Oval 70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491" name="Oval 71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492" name="Oval 7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9489" name="TextBox 69"/>
            <p:cNvSpPr txBox="1">
              <a:spLocks noChangeArrowheads="1"/>
            </p:cNvSpPr>
            <p:nvPr/>
          </p:nvSpPr>
          <p:spPr bwMode="auto">
            <a:xfrm>
              <a:off x="2031553" y="2023067"/>
              <a:ext cx="388489" cy="38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>
                  <a:solidFill>
                    <a:schemeClr val="bg1"/>
                  </a:solidFill>
                </a:rPr>
                <a:t>R2</a:t>
              </a:r>
            </a:p>
          </p:txBody>
        </p:sp>
      </p:grpSp>
      <p:grpSp>
        <p:nvGrpSpPr>
          <p:cNvPr id="19462" name="Group 41"/>
          <p:cNvGrpSpPr>
            <a:grpSpLocks/>
          </p:cNvGrpSpPr>
          <p:nvPr/>
        </p:nvGrpSpPr>
        <p:grpSpPr bwMode="auto">
          <a:xfrm>
            <a:off x="7772400" y="3201686"/>
            <a:ext cx="838200" cy="838200"/>
            <a:chOff x="1323" y="1152"/>
            <a:chExt cx="843" cy="861"/>
          </a:xfrm>
        </p:grpSpPr>
        <p:sp>
          <p:nvSpPr>
            <p:cNvPr id="19485" name="Oval 42"/>
            <p:cNvSpPr>
              <a:spLocks noChangeArrowheads="1"/>
            </p:cNvSpPr>
            <p:nvPr/>
          </p:nvSpPr>
          <p:spPr bwMode="auto">
            <a:xfrm>
              <a:off x="1323" y="1170"/>
              <a:ext cx="843" cy="84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86" name="Oval 43"/>
            <p:cNvSpPr>
              <a:spLocks noChangeArrowheads="1"/>
            </p:cNvSpPr>
            <p:nvPr/>
          </p:nvSpPr>
          <p:spPr bwMode="auto">
            <a:xfrm>
              <a:off x="1392" y="1152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87" name="Oval 44"/>
            <p:cNvSpPr>
              <a:spLocks noChangeArrowheads="1"/>
            </p:cNvSpPr>
            <p:nvPr/>
          </p:nvSpPr>
          <p:spPr bwMode="auto">
            <a:xfrm>
              <a:off x="1488" y="1200"/>
              <a:ext cx="528" cy="3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463" name="TextBox 78"/>
          <p:cNvSpPr txBox="1">
            <a:spLocks noChangeArrowheads="1"/>
          </p:cNvSpPr>
          <p:nvPr/>
        </p:nvSpPr>
        <p:spPr bwMode="auto">
          <a:xfrm>
            <a:off x="7972425" y="3227086"/>
            <a:ext cx="71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/>
              <a:t>D</a:t>
            </a:r>
          </a:p>
        </p:txBody>
      </p:sp>
      <p:sp>
        <p:nvSpPr>
          <p:cNvPr id="80" name="Line 15"/>
          <p:cNvSpPr>
            <a:spLocks noChangeShapeType="1"/>
          </p:cNvSpPr>
          <p:nvPr/>
        </p:nvSpPr>
        <p:spPr bwMode="auto">
          <a:xfrm flipV="1">
            <a:off x="1311275" y="2439686"/>
            <a:ext cx="3794125" cy="1138238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1295400" y="3577924"/>
            <a:ext cx="3886200" cy="1223962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 rot="-1020000">
            <a:off x="2609850" y="2442861"/>
            <a:ext cx="1987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4D4D4D"/>
                </a:solidFill>
                <a:latin typeface="Myriad Roman"/>
              </a:rPr>
              <a:t>99% (10</a:t>
            </a:r>
            <a:r>
              <a:rPr lang="en-US" sz="2000" b="1" baseline="30000">
                <a:solidFill>
                  <a:srgbClr val="4D4D4D"/>
                </a:solidFill>
                <a:latin typeface="Myriad Roman"/>
              </a:rPr>
              <a:t>-3 </a:t>
            </a:r>
            <a:r>
              <a:rPr lang="en-US" sz="2000" b="1">
                <a:solidFill>
                  <a:srgbClr val="4D4D4D"/>
                </a:solidFill>
                <a:latin typeface="Myriad Roman"/>
              </a:rPr>
              <a:t>BER)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135563" y="4154186"/>
            <a:ext cx="728662" cy="252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105400" y="2873074"/>
            <a:ext cx="728663" cy="252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33400" y="4016074"/>
            <a:ext cx="728663" cy="252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 rot="1009081">
            <a:off x="2490788" y="4290711"/>
            <a:ext cx="19859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4D4D4D"/>
                </a:solidFill>
                <a:latin typeface="Myriad Roman"/>
              </a:rPr>
              <a:t>99% (10</a:t>
            </a:r>
            <a:r>
              <a:rPr lang="en-US" sz="2000" b="1" baseline="30000">
                <a:solidFill>
                  <a:srgbClr val="4D4D4D"/>
                </a:solidFill>
                <a:latin typeface="Myriad Roman"/>
              </a:rPr>
              <a:t>-3 </a:t>
            </a:r>
            <a:r>
              <a:rPr lang="en-US" sz="2000" b="1">
                <a:solidFill>
                  <a:srgbClr val="4D4D4D"/>
                </a:solidFill>
                <a:latin typeface="Myriad Roman"/>
              </a:rPr>
              <a:t>BER)</a:t>
            </a:r>
          </a:p>
        </p:txBody>
      </p:sp>
      <p:sp>
        <p:nvSpPr>
          <p:cNvPr id="89" name="Shape 1344523"/>
          <p:cNvSpPr>
            <a:spLocks/>
          </p:cNvSpPr>
          <p:nvPr/>
        </p:nvSpPr>
        <p:spPr bwMode="auto">
          <a:xfrm rot="2512544">
            <a:off x="1149350" y="3209624"/>
            <a:ext cx="587375" cy="755650"/>
          </a:xfrm>
          <a:custGeom>
            <a:avLst/>
            <a:gdLst>
              <a:gd name="T0" fmla="*/ 0 w 21600"/>
              <a:gd name="T1" fmla="*/ 0 h 27701"/>
              <a:gd name="T2" fmla="*/ 15363311 w 21600"/>
              <a:gd name="T3" fmla="*/ 20613225 h 27701"/>
              <a:gd name="T4" fmla="*/ 0 w 21600"/>
              <a:gd name="T5" fmla="*/ 16073271 h 27701"/>
              <a:gd name="T6" fmla="*/ 0 60000 65536"/>
              <a:gd name="T7" fmla="*/ 0 60000 65536"/>
              <a:gd name="T8" fmla="*/ 0 60000 65536"/>
              <a:gd name="T9" fmla="*/ 0 w 21600"/>
              <a:gd name="T10" fmla="*/ 0 h 27701"/>
              <a:gd name="T11" fmla="*/ 21600 w 21600"/>
              <a:gd name="T12" fmla="*/ 27701 h 277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7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65"/>
                  <a:pt x="21303" y="25719"/>
                  <a:pt x="20720" y="27701"/>
                </a:cubicBezTo>
              </a:path>
              <a:path w="21600" h="277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65"/>
                  <a:pt x="21303" y="25719"/>
                  <a:pt x="20720" y="27701"/>
                </a:cubicBezTo>
                <a:lnTo>
                  <a:pt x="0" y="21600"/>
                </a:lnTo>
                <a:close/>
              </a:path>
            </a:pathLst>
          </a:cu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" name="Shape 1344526"/>
          <p:cNvSpPr>
            <a:spLocks/>
          </p:cNvSpPr>
          <p:nvPr/>
        </p:nvSpPr>
        <p:spPr bwMode="auto">
          <a:xfrm rot="2512544">
            <a:off x="1263650" y="2969911"/>
            <a:ext cx="1042988" cy="1477963"/>
          </a:xfrm>
          <a:custGeom>
            <a:avLst/>
            <a:gdLst>
              <a:gd name="T0" fmla="*/ 0 w 21600"/>
              <a:gd name="T1" fmla="*/ 0 h 27422"/>
              <a:gd name="T2" fmla="*/ 48499180 w 21600"/>
              <a:gd name="T3" fmla="*/ 70603471 h 27422"/>
              <a:gd name="T4" fmla="*/ 0 w 21600"/>
              <a:gd name="T5" fmla="*/ 55613525 h 27422"/>
              <a:gd name="T6" fmla="*/ 0 60000 65536"/>
              <a:gd name="T7" fmla="*/ 0 60000 65536"/>
              <a:gd name="T8" fmla="*/ 0 60000 65536"/>
              <a:gd name="T9" fmla="*/ 0 w 21600"/>
              <a:gd name="T10" fmla="*/ 0 h 27422"/>
              <a:gd name="T11" fmla="*/ 21600 w 21600"/>
              <a:gd name="T12" fmla="*/ 27422 h 27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42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567"/>
                  <a:pt x="21331" y="25526"/>
                  <a:pt x="20800" y="27421"/>
                </a:cubicBezTo>
              </a:path>
              <a:path w="21600" h="2742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567"/>
                  <a:pt x="21331" y="25526"/>
                  <a:pt x="20800" y="27421"/>
                </a:cubicBezTo>
                <a:lnTo>
                  <a:pt x="0" y="21600"/>
                </a:lnTo>
                <a:close/>
              </a:path>
            </a:pathLst>
          </a:cu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" name="Shape 1344527"/>
          <p:cNvSpPr>
            <a:spLocks/>
          </p:cNvSpPr>
          <p:nvPr/>
        </p:nvSpPr>
        <p:spPr bwMode="auto">
          <a:xfrm rot="2512544">
            <a:off x="1327150" y="2657174"/>
            <a:ext cx="1639888" cy="2011362"/>
          </a:xfrm>
          <a:custGeom>
            <a:avLst/>
            <a:gdLst>
              <a:gd name="T0" fmla="*/ 0 w 21600"/>
              <a:gd name="T1" fmla="*/ 0 h 29547"/>
              <a:gd name="T2" fmla="*/ 115769104 w 21600"/>
              <a:gd name="T3" fmla="*/ 128733254 h 29547"/>
              <a:gd name="T4" fmla="*/ 0 w 21600"/>
              <a:gd name="T5" fmla="*/ 94109024 h 29547"/>
              <a:gd name="T6" fmla="*/ 0 60000 65536"/>
              <a:gd name="T7" fmla="*/ 0 60000 65536"/>
              <a:gd name="T8" fmla="*/ 0 60000 65536"/>
              <a:gd name="T9" fmla="*/ 0 w 21600"/>
              <a:gd name="T10" fmla="*/ 0 h 29547"/>
              <a:gd name="T11" fmla="*/ 21600 w 21600"/>
              <a:gd name="T12" fmla="*/ 29547 h 295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54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20"/>
                  <a:pt x="21085" y="27017"/>
                  <a:pt x="20084" y="29546"/>
                </a:cubicBezTo>
              </a:path>
              <a:path w="21600" h="2954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320"/>
                  <a:pt x="21085" y="27017"/>
                  <a:pt x="20084" y="29546"/>
                </a:cubicBezTo>
                <a:lnTo>
                  <a:pt x="0" y="21600"/>
                </a:lnTo>
                <a:close/>
              </a:path>
            </a:pathLst>
          </a:cu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" name="Shape 1344528"/>
          <p:cNvSpPr>
            <a:spLocks/>
          </p:cNvSpPr>
          <p:nvPr/>
        </p:nvSpPr>
        <p:spPr bwMode="auto">
          <a:xfrm rot="2512544">
            <a:off x="1379538" y="2355549"/>
            <a:ext cx="2165350" cy="2762250"/>
          </a:xfrm>
          <a:custGeom>
            <a:avLst/>
            <a:gdLst>
              <a:gd name="T0" fmla="*/ 0 w 25341"/>
              <a:gd name="T1" fmla="*/ 2096059 h 32356"/>
              <a:gd name="T2" fmla="*/ 164085346 w 25341"/>
              <a:gd name="T3" fmla="*/ 208036119 h 32356"/>
              <a:gd name="T4" fmla="*/ 27314721 w 25341"/>
              <a:gd name="T5" fmla="*/ 138879376 h 32356"/>
              <a:gd name="T6" fmla="*/ 0 60000 65536"/>
              <a:gd name="T7" fmla="*/ 0 60000 65536"/>
              <a:gd name="T8" fmla="*/ 0 60000 65536"/>
              <a:gd name="T9" fmla="*/ 0 w 25341"/>
              <a:gd name="T10" fmla="*/ 0 h 32356"/>
              <a:gd name="T11" fmla="*/ 25341 w 25341"/>
              <a:gd name="T12" fmla="*/ 32356 h 32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41" h="32356" fill="none" extrusionOk="0">
                <a:moveTo>
                  <a:pt x="0" y="326"/>
                </a:moveTo>
                <a:cubicBezTo>
                  <a:pt x="1235" y="109"/>
                  <a:pt x="2486" y="-1"/>
                  <a:pt x="3741" y="0"/>
                </a:cubicBezTo>
                <a:cubicBezTo>
                  <a:pt x="15670" y="0"/>
                  <a:pt x="25341" y="9670"/>
                  <a:pt x="25341" y="21600"/>
                </a:cubicBezTo>
                <a:cubicBezTo>
                  <a:pt x="25341" y="25374"/>
                  <a:pt x="24352" y="29082"/>
                  <a:pt x="22472" y="32355"/>
                </a:cubicBezTo>
              </a:path>
              <a:path w="25341" h="32356" stroke="0" extrusionOk="0">
                <a:moveTo>
                  <a:pt x="0" y="326"/>
                </a:moveTo>
                <a:cubicBezTo>
                  <a:pt x="1235" y="109"/>
                  <a:pt x="2486" y="-1"/>
                  <a:pt x="3741" y="0"/>
                </a:cubicBezTo>
                <a:cubicBezTo>
                  <a:pt x="15670" y="0"/>
                  <a:pt x="25341" y="9670"/>
                  <a:pt x="25341" y="21600"/>
                </a:cubicBezTo>
                <a:cubicBezTo>
                  <a:pt x="25341" y="25374"/>
                  <a:pt x="24352" y="29082"/>
                  <a:pt x="22472" y="32355"/>
                </a:cubicBezTo>
                <a:lnTo>
                  <a:pt x="3741" y="21600"/>
                </a:lnTo>
                <a:close/>
              </a:path>
            </a:pathLst>
          </a:cu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3" name="Shape 1344528"/>
          <p:cNvSpPr>
            <a:spLocks/>
          </p:cNvSpPr>
          <p:nvPr/>
        </p:nvSpPr>
        <p:spPr bwMode="auto">
          <a:xfrm rot="2512544">
            <a:off x="1720850" y="2136474"/>
            <a:ext cx="2627313" cy="3273425"/>
          </a:xfrm>
          <a:custGeom>
            <a:avLst/>
            <a:gdLst>
              <a:gd name="T0" fmla="*/ 0 w 25341"/>
              <a:gd name="T1" fmla="*/ 2483724 h 32356"/>
              <a:gd name="T2" fmla="*/ 199094817 w 25341"/>
              <a:gd name="T3" fmla="*/ 246512239 h 32356"/>
              <a:gd name="T4" fmla="*/ 33142626 w 25341"/>
              <a:gd name="T5" fmla="*/ 164565010 h 32356"/>
              <a:gd name="T6" fmla="*/ 0 60000 65536"/>
              <a:gd name="T7" fmla="*/ 0 60000 65536"/>
              <a:gd name="T8" fmla="*/ 0 60000 65536"/>
              <a:gd name="T9" fmla="*/ 0 w 25341"/>
              <a:gd name="T10" fmla="*/ 0 h 32356"/>
              <a:gd name="T11" fmla="*/ 25341 w 25341"/>
              <a:gd name="T12" fmla="*/ 32356 h 32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41" h="32356" fill="none" extrusionOk="0">
                <a:moveTo>
                  <a:pt x="0" y="326"/>
                </a:moveTo>
                <a:cubicBezTo>
                  <a:pt x="1235" y="109"/>
                  <a:pt x="2486" y="-1"/>
                  <a:pt x="3741" y="0"/>
                </a:cubicBezTo>
                <a:cubicBezTo>
                  <a:pt x="15670" y="0"/>
                  <a:pt x="25341" y="9670"/>
                  <a:pt x="25341" y="21600"/>
                </a:cubicBezTo>
                <a:cubicBezTo>
                  <a:pt x="25341" y="25374"/>
                  <a:pt x="24352" y="29082"/>
                  <a:pt x="22472" y="32355"/>
                </a:cubicBezTo>
              </a:path>
              <a:path w="25341" h="32356" stroke="0" extrusionOk="0">
                <a:moveTo>
                  <a:pt x="0" y="326"/>
                </a:moveTo>
                <a:cubicBezTo>
                  <a:pt x="1235" y="109"/>
                  <a:pt x="2486" y="-1"/>
                  <a:pt x="3741" y="0"/>
                </a:cubicBezTo>
                <a:cubicBezTo>
                  <a:pt x="15670" y="0"/>
                  <a:pt x="25341" y="9670"/>
                  <a:pt x="25341" y="21600"/>
                </a:cubicBezTo>
                <a:cubicBezTo>
                  <a:pt x="25341" y="25374"/>
                  <a:pt x="24352" y="29082"/>
                  <a:pt x="22472" y="32355"/>
                </a:cubicBezTo>
                <a:lnTo>
                  <a:pt x="3741" y="21600"/>
                </a:lnTo>
                <a:close/>
              </a:path>
            </a:pathLst>
          </a:cu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" name="Shape 1344528"/>
          <p:cNvSpPr>
            <a:spLocks/>
          </p:cNvSpPr>
          <p:nvPr/>
        </p:nvSpPr>
        <p:spPr bwMode="auto">
          <a:xfrm rot="2512544">
            <a:off x="2012950" y="1865011"/>
            <a:ext cx="3192463" cy="3890963"/>
          </a:xfrm>
          <a:custGeom>
            <a:avLst/>
            <a:gdLst>
              <a:gd name="T0" fmla="*/ 0 w 25341"/>
              <a:gd name="T1" fmla="*/ 2952853 h 32356"/>
              <a:gd name="T2" fmla="*/ 241812704 w 25341"/>
              <a:gd name="T3" fmla="*/ 293073838 h 32356"/>
              <a:gd name="T4" fmla="*/ 40253725 w 25341"/>
              <a:gd name="T5" fmla="*/ 195648294 h 32356"/>
              <a:gd name="T6" fmla="*/ 0 60000 65536"/>
              <a:gd name="T7" fmla="*/ 0 60000 65536"/>
              <a:gd name="T8" fmla="*/ 0 60000 65536"/>
              <a:gd name="T9" fmla="*/ 0 w 25341"/>
              <a:gd name="T10" fmla="*/ 0 h 32356"/>
              <a:gd name="T11" fmla="*/ 25341 w 25341"/>
              <a:gd name="T12" fmla="*/ 32356 h 32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41" h="32356" fill="none" extrusionOk="0">
                <a:moveTo>
                  <a:pt x="0" y="326"/>
                </a:moveTo>
                <a:cubicBezTo>
                  <a:pt x="1235" y="109"/>
                  <a:pt x="2486" y="-1"/>
                  <a:pt x="3741" y="0"/>
                </a:cubicBezTo>
                <a:cubicBezTo>
                  <a:pt x="15670" y="0"/>
                  <a:pt x="25341" y="9670"/>
                  <a:pt x="25341" y="21600"/>
                </a:cubicBezTo>
                <a:cubicBezTo>
                  <a:pt x="25341" y="25374"/>
                  <a:pt x="24352" y="29082"/>
                  <a:pt x="22472" y="32355"/>
                </a:cubicBezTo>
              </a:path>
              <a:path w="25341" h="32356" stroke="0" extrusionOk="0">
                <a:moveTo>
                  <a:pt x="0" y="326"/>
                </a:moveTo>
                <a:cubicBezTo>
                  <a:pt x="1235" y="109"/>
                  <a:pt x="2486" y="-1"/>
                  <a:pt x="3741" y="0"/>
                </a:cubicBezTo>
                <a:cubicBezTo>
                  <a:pt x="15670" y="0"/>
                  <a:pt x="25341" y="9670"/>
                  <a:pt x="25341" y="21600"/>
                </a:cubicBezTo>
                <a:cubicBezTo>
                  <a:pt x="25341" y="25374"/>
                  <a:pt x="24352" y="29082"/>
                  <a:pt x="22472" y="32355"/>
                </a:cubicBezTo>
                <a:lnTo>
                  <a:pt x="3741" y="21600"/>
                </a:lnTo>
                <a:close/>
              </a:path>
            </a:pathLst>
          </a:cu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562600" y="2882599"/>
            <a:ext cx="3175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5411788" y="4149424"/>
            <a:ext cx="31750" cy="227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Title 5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Wireless links are unreliable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5791200" y="2439686"/>
            <a:ext cx="2057400" cy="1143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867400" y="3735086"/>
            <a:ext cx="2057400" cy="1143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482" name="Text Box 16"/>
          <p:cNvSpPr txBox="1">
            <a:spLocks noChangeArrowheads="1"/>
          </p:cNvSpPr>
          <p:nvPr/>
        </p:nvSpPr>
        <p:spPr bwMode="auto">
          <a:xfrm rot="1800000">
            <a:off x="6427788" y="2893711"/>
            <a:ext cx="198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4D4D4D"/>
                </a:solidFill>
                <a:latin typeface="Myriad Roman"/>
              </a:rPr>
              <a:t>0%</a:t>
            </a:r>
          </a:p>
        </p:txBody>
      </p:sp>
      <p:sp>
        <p:nvSpPr>
          <p:cNvPr id="19483" name="Text Box 16"/>
          <p:cNvSpPr txBox="1">
            <a:spLocks noChangeArrowheads="1"/>
          </p:cNvSpPr>
          <p:nvPr/>
        </p:nvSpPr>
        <p:spPr bwMode="auto">
          <a:xfrm rot="-1800000">
            <a:off x="6427788" y="4052586"/>
            <a:ext cx="198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4D4D4D"/>
                </a:solidFill>
                <a:latin typeface="Myriad Roman"/>
              </a:rPr>
              <a:t>0%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-87313" y="5724525"/>
            <a:ext cx="93726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ym typeface="Wingdings" pitchFamily="2" charset="2"/>
              </a:rPr>
              <a:t>Even 1 bit in 1000 incorrect  Packet loss of 99%</a:t>
            </a:r>
            <a:endParaRPr lang="en-US" sz="2800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73956" y="6354918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Author’s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slide at </a:t>
            </a:r>
            <a:r>
              <a:rPr lang="en-US" sz="1500" dirty="0" smtClean="0">
                <a:solidFill>
                  <a:schemeClr val="bg1">
                    <a:lumMod val="75000"/>
                  </a:schemeClr>
                </a:solidFill>
              </a:rPr>
              <a:t>SIGCOMM’08</a:t>
            </a:r>
            <a:endParaRPr 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6" grpId="0" animBg="1"/>
      <p:bldP spid="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3"/>
          <p:cNvGrpSpPr>
            <a:grpSpLocks/>
          </p:cNvGrpSpPr>
          <p:nvPr/>
        </p:nvGrpSpPr>
        <p:grpSpPr bwMode="auto">
          <a:xfrm>
            <a:off x="533400" y="3111500"/>
            <a:ext cx="795338" cy="774700"/>
            <a:chOff x="2492" y="2906"/>
            <a:chExt cx="739" cy="755"/>
          </a:xfrm>
        </p:grpSpPr>
        <p:sp>
          <p:nvSpPr>
            <p:cNvPr id="20518" name="Oval 34"/>
            <p:cNvSpPr>
              <a:spLocks noChangeArrowheads="1"/>
            </p:cNvSpPr>
            <p:nvPr/>
          </p:nvSpPr>
          <p:spPr bwMode="auto">
            <a:xfrm>
              <a:off x="2492" y="2922"/>
              <a:ext cx="739" cy="7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19" name="Oval 35"/>
            <p:cNvSpPr>
              <a:spLocks noChangeArrowheads="1"/>
            </p:cNvSpPr>
            <p:nvPr/>
          </p:nvSpPr>
          <p:spPr bwMode="auto">
            <a:xfrm>
              <a:off x="2552" y="2906"/>
              <a:ext cx="632" cy="631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20" name="Oval 36"/>
            <p:cNvSpPr>
              <a:spLocks noChangeArrowheads="1"/>
            </p:cNvSpPr>
            <p:nvPr/>
          </p:nvSpPr>
          <p:spPr bwMode="auto">
            <a:xfrm>
              <a:off x="2637" y="2948"/>
              <a:ext cx="463" cy="2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483" name="TextBox 60"/>
          <p:cNvSpPr txBox="1">
            <a:spLocks noChangeArrowheads="1"/>
          </p:cNvSpPr>
          <p:nvPr/>
        </p:nvSpPr>
        <p:spPr bwMode="auto">
          <a:xfrm>
            <a:off x="742950" y="3109912"/>
            <a:ext cx="63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/>
              <a:t>S</a:t>
            </a:r>
          </a:p>
        </p:txBody>
      </p:sp>
      <p:grpSp>
        <p:nvGrpSpPr>
          <p:cNvPr id="20484" name="Group 132"/>
          <p:cNvGrpSpPr>
            <a:grpSpLocks/>
          </p:cNvGrpSpPr>
          <p:nvPr/>
        </p:nvGrpSpPr>
        <p:grpSpPr bwMode="auto">
          <a:xfrm>
            <a:off x="5054600" y="1887537"/>
            <a:ext cx="814388" cy="855663"/>
            <a:chOff x="1958487" y="1981201"/>
            <a:chExt cx="530453" cy="569337"/>
          </a:xfrm>
        </p:grpSpPr>
        <p:grpSp>
          <p:nvGrpSpPr>
            <p:cNvPr id="20513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0515" name="Oval 64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516" name="Oval 65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517" name="Oval 6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514" name="TextBox 63"/>
            <p:cNvSpPr txBox="1">
              <a:spLocks noChangeArrowheads="1"/>
            </p:cNvSpPr>
            <p:nvPr/>
          </p:nvSpPr>
          <p:spPr bwMode="auto">
            <a:xfrm>
              <a:off x="2034717" y="2018184"/>
              <a:ext cx="406360" cy="38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>
                  <a:solidFill>
                    <a:schemeClr val="bg1"/>
                  </a:solidFill>
                </a:rPr>
                <a:t>R1</a:t>
              </a:r>
            </a:p>
          </p:txBody>
        </p:sp>
      </p:grpSp>
      <p:grpSp>
        <p:nvGrpSpPr>
          <p:cNvPr id="20485" name="Group 133"/>
          <p:cNvGrpSpPr>
            <a:grpSpLocks/>
          </p:cNvGrpSpPr>
          <p:nvPr/>
        </p:nvGrpSpPr>
        <p:grpSpPr bwMode="auto">
          <a:xfrm>
            <a:off x="5091113" y="4325937"/>
            <a:ext cx="852487" cy="855663"/>
            <a:chOff x="1958487" y="1981201"/>
            <a:chExt cx="530453" cy="569337"/>
          </a:xfrm>
        </p:grpSpPr>
        <p:grpSp>
          <p:nvGrpSpPr>
            <p:cNvPr id="20508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0510" name="Oval 70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511" name="Oval 71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512" name="Oval 7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509" name="TextBox 69"/>
            <p:cNvSpPr txBox="1">
              <a:spLocks noChangeArrowheads="1"/>
            </p:cNvSpPr>
            <p:nvPr/>
          </p:nvSpPr>
          <p:spPr bwMode="auto">
            <a:xfrm>
              <a:off x="2031553" y="2023067"/>
              <a:ext cx="388489" cy="38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>
                  <a:solidFill>
                    <a:schemeClr val="bg1"/>
                  </a:solidFill>
                </a:rPr>
                <a:t>R2</a:t>
              </a:r>
            </a:p>
          </p:txBody>
        </p:sp>
      </p:grpSp>
      <p:grpSp>
        <p:nvGrpSpPr>
          <p:cNvPr id="20486" name="Group 41"/>
          <p:cNvGrpSpPr>
            <a:grpSpLocks/>
          </p:cNvGrpSpPr>
          <p:nvPr/>
        </p:nvGrpSpPr>
        <p:grpSpPr bwMode="auto">
          <a:xfrm>
            <a:off x="7772400" y="3048000"/>
            <a:ext cx="838200" cy="838200"/>
            <a:chOff x="1323" y="1152"/>
            <a:chExt cx="843" cy="861"/>
          </a:xfrm>
        </p:grpSpPr>
        <p:sp>
          <p:nvSpPr>
            <p:cNvPr id="20505" name="Oval 42"/>
            <p:cNvSpPr>
              <a:spLocks noChangeArrowheads="1"/>
            </p:cNvSpPr>
            <p:nvPr/>
          </p:nvSpPr>
          <p:spPr bwMode="auto">
            <a:xfrm>
              <a:off x="1323" y="1170"/>
              <a:ext cx="843" cy="84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06" name="Oval 43"/>
            <p:cNvSpPr>
              <a:spLocks noChangeArrowheads="1"/>
            </p:cNvSpPr>
            <p:nvPr/>
          </p:nvSpPr>
          <p:spPr bwMode="auto">
            <a:xfrm>
              <a:off x="1392" y="1152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07" name="Oval 44"/>
            <p:cNvSpPr>
              <a:spLocks noChangeArrowheads="1"/>
            </p:cNvSpPr>
            <p:nvPr/>
          </p:nvSpPr>
          <p:spPr bwMode="auto">
            <a:xfrm>
              <a:off x="1488" y="1200"/>
              <a:ext cx="528" cy="3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487" name="TextBox 78"/>
          <p:cNvSpPr txBox="1">
            <a:spLocks noChangeArrowheads="1"/>
          </p:cNvSpPr>
          <p:nvPr/>
        </p:nvSpPr>
        <p:spPr bwMode="auto">
          <a:xfrm>
            <a:off x="7972425" y="2236788"/>
            <a:ext cx="71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/>
              <a:t>D</a:t>
            </a:r>
          </a:p>
        </p:txBody>
      </p:sp>
      <p:sp>
        <p:nvSpPr>
          <p:cNvPr id="80" name="Line 15"/>
          <p:cNvSpPr>
            <a:spLocks noChangeShapeType="1"/>
          </p:cNvSpPr>
          <p:nvPr/>
        </p:nvSpPr>
        <p:spPr bwMode="auto">
          <a:xfrm flipV="1">
            <a:off x="1311275" y="2286000"/>
            <a:ext cx="3794125" cy="1139825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1295400" y="3425825"/>
            <a:ext cx="3886200" cy="122237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 rot="-1020000">
            <a:off x="2609850" y="2290762"/>
            <a:ext cx="1987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4D4D4D"/>
                </a:solidFill>
                <a:latin typeface="Myriad Roman"/>
              </a:rPr>
              <a:t>99% (10</a:t>
            </a:r>
            <a:r>
              <a:rPr lang="en-US" sz="2000" b="1" baseline="30000">
                <a:solidFill>
                  <a:srgbClr val="4D4D4D"/>
                </a:solidFill>
                <a:latin typeface="Myriad Roman"/>
              </a:rPr>
              <a:t>-3 </a:t>
            </a:r>
            <a:r>
              <a:rPr lang="en-US" sz="2000" b="1">
                <a:solidFill>
                  <a:srgbClr val="4D4D4D"/>
                </a:solidFill>
                <a:latin typeface="Myriad Roman"/>
              </a:rPr>
              <a:t>BER)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135563" y="4000500"/>
            <a:ext cx="728662" cy="252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105400" y="2720975"/>
            <a:ext cx="728663" cy="250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33400" y="3863975"/>
            <a:ext cx="728663" cy="250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 rot="1009081">
            <a:off x="2490788" y="4138612"/>
            <a:ext cx="19859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4D4D4D"/>
                </a:solidFill>
                <a:latin typeface="Myriad Roman"/>
              </a:rPr>
              <a:t>99% (10</a:t>
            </a:r>
            <a:r>
              <a:rPr lang="en-US" sz="2000" b="1" baseline="30000">
                <a:solidFill>
                  <a:srgbClr val="4D4D4D"/>
                </a:solidFill>
                <a:latin typeface="Myriad Roman"/>
              </a:rPr>
              <a:t>-3 </a:t>
            </a:r>
            <a:r>
              <a:rPr lang="en-US" sz="2000" b="1">
                <a:solidFill>
                  <a:srgbClr val="4D4D4D"/>
                </a:solidFill>
                <a:latin typeface="Myriad Roman"/>
              </a:rPr>
              <a:t>BER)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562600" y="2730500"/>
            <a:ext cx="31750" cy="2270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5411788" y="3995737"/>
            <a:ext cx="31750" cy="2270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5791200" y="2286000"/>
            <a:ext cx="2057400" cy="1143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867400" y="3581400"/>
            <a:ext cx="2057400" cy="114300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00" name="Text Box 16"/>
          <p:cNvSpPr txBox="1">
            <a:spLocks noChangeArrowheads="1"/>
          </p:cNvSpPr>
          <p:nvPr/>
        </p:nvSpPr>
        <p:spPr bwMode="auto">
          <a:xfrm rot="1800000">
            <a:off x="6427788" y="2741612"/>
            <a:ext cx="198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4D4D4D"/>
                </a:solidFill>
                <a:latin typeface="Myriad Roman"/>
              </a:rPr>
              <a:t>0%</a:t>
            </a:r>
          </a:p>
        </p:txBody>
      </p:sp>
      <p:sp>
        <p:nvSpPr>
          <p:cNvPr id="20501" name="Text Box 16"/>
          <p:cNvSpPr txBox="1">
            <a:spLocks noChangeArrowheads="1"/>
          </p:cNvSpPr>
          <p:nvPr/>
        </p:nvSpPr>
        <p:spPr bwMode="auto">
          <a:xfrm rot="-1800000">
            <a:off x="6427788" y="3898900"/>
            <a:ext cx="1987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4D4D4D"/>
                </a:solidFill>
                <a:latin typeface="Myriad Roman"/>
              </a:rPr>
              <a:t>0%</a:t>
            </a:r>
          </a:p>
        </p:txBody>
      </p:sp>
      <p:sp>
        <p:nvSpPr>
          <p:cNvPr id="20503" name="AutoShape 38"/>
          <p:cNvSpPr>
            <a:spLocks noChangeArrowheads="1"/>
          </p:cNvSpPr>
          <p:nvPr/>
        </p:nvSpPr>
        <p:spPr bwMode="auto">
          <a:xfrm>
            <a:off x="4953000" y="2513012"/>
            <a:ext cx="1143000" cy="685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Loss</a:t>
            </a:r>
          </a:p>
        </p:txBody>
      </p:sp>
      <p:sp>
        <p:nvSpPr>
          <p:cNvPr id="20504" name="AutoShape 38"/>
          <p:cNvSpPr>
            <a:spLocks noChangeArrowheads="1"/>
          </p:cNvSpPr>
          <p:nvPr/>
        </p:nvSpPr>
        <p:spPr bwMode="auto">
          <a:xfrm>
            <a:off x="4953000" y="3670300"/>
            <a:ext cx="1143000" cy="685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Loss</a:t>
            </a:r>
          </a:p>
        </p:txBody>
      </p:sp>
      <p:sp>
        <p:nvSpPr>
          <p:cNvPr id="45" name="Title 5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Wireless links are unreliable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732" y="5410200"/>
            <a:ext cx="7659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Remember spatial diversity !! Errors are not likely to overlap in different routers.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7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00CC"/>
                </a:solidFill>
              </a:rPr>
              <a:t>What Should Each Router Forward?</a:t>
            </a:r>
          </a:p>
        </p:txBody>
      </p:sp>
      <p:grpSp>
        <p:nvGrpSpPr>
          <p:cNvPr id="27651" name="Group 145"/>
          <p:cNvGrpSpPr>
            <a:grpSpLocks/>
          </p:cNvGrpSpPr>
          <p:nvPr/>
        </p:nvGrpSpPr>
        <p:grpSpPr bwMode="auto">
          <a:xfrm>
            <a:off x="4143375" y="1833563"/>
            <a:ext cx="568325" cy="604837"/>
            <a:chOff x="1945213" y="1945575"/>
            <a:chExt cx="569387" cy="604963"/>
          </a:xfrm>
        </p:grpSpPr>
        <p:grpSp>
          <p:nvGrpSpPr>
            <p:cNvPr id="27698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7700" name="Oval 55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701" name="Oval 56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702" name="Oval 5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7699" name="TextBox 53"/>
            <p:cNvSpPr txBox="1">
              <a:spLocks noChangeArrowheads="1"/>
            </p:cNvSpPr>
            <p:nvPr/>
          </p:nvSpPr>
          <p:spPr bwMode="auto">
            <a:xfrm>
              <a:off x="1945213" y="1945575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R1</a:t>
              </a:r>
            </a:p>
          </p:txBody>
        </p:sp>
      </p:grpSp>
      <p:grpSp>
        <p:nvGrpSpPr>
          <p:cNvPr id="27652" name="Group 41"/>
          <p:cNvGrpSpPr>
            <a:grpSpLocks/>
          </p:cNvGrpSpPr>
          <p:nvPr/>
        </p:nvGrpSpPr>
        <p:grpSpPr bwMode="auto">
          <a:xfrm>
            <a:off x="8120063" y="2217738"/>
            <a:ext cx="566737" cy="576262"/>
            <a:chOff x="1323" y="1152"/>
            <a:chExt cx="843" cy="861"/>
          </a:xfrm>
        </p:grpSpPr>
        <p:sp>
          <p:nvSpPr>
            <p:cNvPr id="27695" name="Oval 42"/>
            <p:cNvSpPr>
              <a:spLocks noChangeArrowheads="1"/>
            </p:cNvSpPr>
            <p:nvPr/>
          </p:nvSpPr>
          <p:spPr bwMode="auto">
            <a:xfrm>
              <a:off x="1323" y="1170"/>
              <a:ext cx="843" cy="84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96" name="Oval 43"/>
            <p:cNvSpPr>
              <a:spLocks noChangeArrowheads="1"/>
            </p:cNvSpPr>
            <p:nvPr/>
          </p:nvSpPr>
          <p:spPr bwMode="auto">
            <a:xfrm>
              <a:off x="1392" y="1152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97" name="Oval 44"/>
            <p:cNvSpPr>
              <a:spLocks noChangeArrowheads="1"/>
            </p:cNvSpPr>
            <p:nvPr/>
          </p:nvSpPr>
          <p:spPr bwMode="auto">
            <a:xfrm>
              <a:off x="1488" y="1200"/>
              <a:ext cx="528" cy="3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7653" name="Group 157"/>
          <p:cNvGrpSpPr>
            <a:grpSpLocks/>
          </p:cNvGrpSpPr>
          <p:nvPr/>
        </p:nvGrpSpPr>
        <p:grpSpPr bwMode="auto">
          <a:xfrm>
            <a:off x="5715000" y="2895600"/>
            <a:ext cx="569913" cy="604838"/>
            <a:chOff x="1945213" y="1945575"/>
            <a:chExt cx="569387" cy="604963"/>
          </a:xfrm>
        </p:grpSpPr>
        <p:grpSp>
          <p:nvGrpSpPr>
            <p:cNvPr id="27690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7692" name="Oval 65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693" name="Oval 66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694" name="Oval 6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7691" name="TextBox 64"/>
            <p:cNvSpPr txBox="1">
              <a:spLocks noChangeArrowheads="1"/>
            </p:cNvSpPr>
            <p:nvPr/>
          </p:nvSpPr>
          <p:spPr bwMode="auto">
            <a:xfrm>
              <a:off x="1945213" y="1945575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R2</a:t>
              </a:r>
            </a:p>
          </p:txBody>
        </p:sp>
      </p:grpSp>
      <p:grpSp>
        <p:nvGrpSpPr>
          <p:cNvPr id="27654" name="Group 33"/>
          <p:cNvGrpSpPr>
            <a:grpSpLocks/>
          </p:cNvGrpSpPr>
          <p:nvPr/>
        </p:nvGrpSpPr>
        <p:grpSpPr bwMode="auto">
          <a:xfrm>
            <a:off x="652463" y="2217738"/>
            <a:ext cx="566737" cy="576262"/>
            <a:chOff x="2492" y="2906"/>
            <a:chExt cx="739" cy="755"/>
          </a:xfrm>
        </p:grpSpPr>
        <p:sp>
          <p:nvSpPr>
            <p:cNvPr id="27687" name="Oval 34"/>
            <p:cNvSpPr>
              <a:spLocks noChangeArrowheads="1"/>
            </p:cNvSpPr>
            <p:nvPr/>
          </p:nvSpPr>
          <p:spPr bwMode="auto">
            <a:xfrm>
              <a:off x="2492" y="2922"/>
              <a:ext cx="739" cy="7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8" name="Oval 35"/>
            <p:cNvSpPr>
              <a:spLocks noChangeArrowheads="1"/>
            </p:cNvSpPr>
            <p:nvPr/>
          </p:nvSpPr>
          <p:spPr bwMode="auto">
            <a:xfrm>
              <a:off x="2552" y="2906"/>
              <a:ext cx="632" cy="631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689" name="Oval 36"/>
            <p:cNvSpPr>
              <a:spLocks noChangeArrowheads="1"/>
            </p:cNvSpPr>
            <p:nvPr/>
          </p:nvSpPr>
          <p:spPr bwMode="auto">
            <a:xfrm>
              <a:off x="2637" y="2948"/>
              <a:ext cx="463" cy="2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7655" name="TextBox 72"/>
          <p:cNvSpPr txBox="1">
            <a:spLocks noChangeArrowheads="1"/>
          </p:cNvSpPr>
          <p:nvPr/>
        </p:nvSpPr>
        <p:spPr bwMode="auto">
          <a:xfrm>
            <a:off x="8189913" y="2155825"/>
            <a:ext cx="442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D</a:t>
            </a:r>
          </a:p>
        </p:txBody>
      </p:sp>
      <p:sp>
        <p:nvSpPr>
          <p:cNvPr id="27656" name="TextBox 73"/>
          <p:cNvSpPr txBox="1">
            <a:spLocks noChangeArrowheads="1"/>
          </p:cNvSpPr>
          <p:nvPr/>
        </p:nvSpPr>
        <p:spPr bwMode="auto">
          <a:xfrm>
            <a:off x="754063" y="2157413"/>
            <a:ext cx="37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S</a:t>
            </a:r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638800" y="3500438"/>
            <a:ext cx="749300" cy="247650"/>
            <a:chOff x="5326485" y="4399683"/>
            <a:chExt cx="652132" cy="175435"/>
          </a:xfrm>
        </p:grpSpPr>
        <p:sp>
          <p:nvSpPr>
            <p:cNvPr id="76" name="Rectangle 75"/>
            <p:cNvSpPr/>
            <p:nvPr/>
          </p:nvSpPr>
          <p:spPr>
            <a:xfrm>
              <a:off x="5326485" y="4399683"/>
              <a:ext cx="652132" cy="175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618011" y="4407555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769990" y="4408680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4038600" y="2419350"/>
            <a:ext cx="749300" cy="247650"/>
            <a:chOff x="4426256" y="4410316"/>
            <a:chExt cx="652132" cy="175435"/>
          </a:xfrm>
        </p:grpSpPr>
        <p:sp>
          <p:nvSpPr>
            <p:cNvPr id="80" name="Rectangle 79"/>
            <p:cNvSpPr/>
            <p:nvPr/>
          </p:nvSpPr>
          <p:spPr>
            <a:xfrm>
              <a:off x="4426256" y="4410316"/>
              <a:ext cx="652132" cy="175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469087" y="4417064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2" name="Oval 81"/>
          <p:cNvSpPr/>
          <p:nvPr/>
        </p:nvSpPr>
        <p:spPr>
          <a:xfrm>
            <a:off x="685800" y="2144713"/>
            <a:ext cx="685800" cy="6858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-66675" y="1295400"/>
            <a:ext cx="2276475" cy="23622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28600" y="1676400"/>
            <a:ext cx="1600200" cy="167481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-533400" y="838200"/>
            <a:ext cx="3200400" cy="32766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-1219200" y="152400"/>
            <a:ext cx="4648200" cy="4572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-1752600" y="-457200"/>
            <a:ext cx="6019800" cy="58674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2362200" y="-1066800"/>
            <a:ext cx="7467600" cy="7239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2819400" y="-1828800"/>
            <a:ext cx="8915400" cy="86868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66738" y="2805113"/>
            <a:ext cx="728662" cy="252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4675" y="3136900"/>
            <a:ext cx="728663" cy="250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044950" y="2743200"/>
            <a:ext cx="749300" cy="247650"/>
            <a:chOff x="4426256" y="4410316"/>
            <a:chExt cx="652132" cy="175435"/>
          </a:xfrm>
        </p:grpSpPr>
        <p:sp>
          <p:nvSpPr>
            <p:cNvPr id="94" name="Rectangle 93"/>
            <p:cNvSpPr/>
            <p:nvPr/>
          </p:nvSpPr>
          <p:spPr>
            <a:xfrm>
              <a:off x="4426256" y="4410316"/>
              <a:ext cx="652132" cy="175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640410" y="4417064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5638800" y="3867150"/>
            <a:ext cx="749300" cy="247650"/>
            <a:chOff x="5326485" y="4399683"/>
            <a:chExt cx="652132" cy="175435"/>
          </a:xfrm>
        </p:grpSpPr>
        <p:sp>
          <p:nvSpPr>
            <p:cNvPr id="97" name="Rectangle 96"/>
            <p:cNvSpPr/>
            <p:nvPr/>
          </p:nvSpPr>
          <p:spPr>
            <a:xfrm>
              <a:off x="5326485" y="4399683"/>
              <a:ext cx="652132" cy="175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463267" y="4407555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532349" y="4408680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27075" y="2743200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20725" y="3082925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178300" y="2354263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1950" y="2693988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791200" y="3452813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786438" y="3792538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9204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101" grpId="0"/>
      <p:bldP spid="102" grpId="0"/>
      <p:bldP spid="64" grpId="0"/>
      <p:bldP spid="69" grpId="0"/>
      <p:bldP spid="75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00CC"/>
                </a:solidFill>
              </a:rPr>
              <a:t>What Should Each Router Forward?</a:t>
            </a:r>
          </a:p>
        </p:txBody>
      </p:sp>
      <p:grpSp>
        <p:nvGrpSpPr>
          <p:cNvPr id="28675" name="Group 145"/>
          <p:cNvGrpSpPr>
            <a:grpSpLocks/>
          </p:cNvGrpSpPr>
          <p:nvPr/>
        </p:nvGrpSpPr>
        <p:grpSpPr bwMode="auto">
          <a:xfrm>
            <a:off x="4143375" y="1833563"/>
            <a:ext cx="568325" cy="604837"/>
            <a:chOff x="1945213" y="1945575"/>
            <a:chExt cx="569387" cy="604963"/>
          </a:xfrm>
        </p:grpSpPr>
        <p:grpSp>
          <p:nvGrpSpPr>
            <p:cNvPr id="28735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8737" name="Oval 55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738" name="Oval 56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739" name="Oval 5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8736" name="TextBox 53"/>
            <p:cNvSpPr txBox="1">
              <a:spLocks noChangeArrowheads="1"/>
            </p:cNvSpPr>
            <p:nvPr/>
          </p:nvSpPr>
          <p:spPr bwMode="auto">
            <a:xfrm>
              <a:off x="1945213" y="1945575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R1</a:t>
              </a:r>
            </a:p>
          </p:txBody>
        </p:sp>
      </p:grpSp>
      <p:grpSp>
        <p:nvGrpSpPr>
          <p:cNvPr id="28676" name="Group 41"/>
          <p:cNvGrpSpPr>
            <a:grpSpLocks/>
          </p:cNvGrpSpPr>
          <p:nvPr/>
        </p:nvGrpSpPr>
        <p:grpSpPr bwMode="auto">
          <a:xfrm>
            <a:off x="8120063" y="2217738"/>
            <a:ext cx="566737" cy="576262"/>
            <a:chOff x="1323" y="1152"/>
            <a:chExt cx="843" cy="861"/>
          </a:xfrm>
        </p:grpSpPr>
        <p:sp>
          <p:nvSpPr>
            <p:cNvPr id="28732" name="Oval 42"/>
            <p:cNvSpPr>
              <a:spLocks noChangeArrowheads="1"/>
            </p:cNvSpPr>
            <p:nvPr/>
          </p:nvSpPr>
          <p:spPr bwMode="auto">
            <a:xfrm>
              <a:off x="1323" y="1170"/>
              <a:ext cx="843" cy="84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33" name="Oval 43"/>
            <p:cNvSpPr>
              <a:spLocks noChangeArrowheads="1"/>
            </p:cNvSpPr>
            <p:nvPr/>
          </p:nvSpPr>
          <p:spPr bwMode="auto">
            <a:xfrm>
              <a:off x="1392" y="1152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34" name="Oval 44"/>
            <p:cNvSpPr>
              <a:spLocks noChangeArrowheads="1"/>
            </p:cNvSpPr>
            <p:nvPr/>
          </p:nvSpPr>
          <p:spPr bwMode="auto">
            <a:xfrm>
              <a:off x="1488" y="1200"/>
              <a:ext cx="528" cy="3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8677" name="Group 157"/>
          <p:cNvGrpSpPr>
            <a:grpSpLocks/>
          </p:cNvGrpSpPr>
          <p:nvPr/>
        </p:nvGrpSpPr>
        <p:grpSpPr bwMode="auto">
          <a:xfrm>
            <a:off x="5715000" y="2895600"/>
            <a:ext cx="569913" cy="604838"/>
            <a:chOff x="1945213" y="1945575"/>
            <a:chExt cx="569387" cy="604963"/>
          </a:xfrm>
        </p:grpSpPr>
        <p:grpSp>
          <p:nvGrpSpPr>
            <p:cNvPr id="28727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8729" name="Oval 65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730" name="Oval 66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731" name="Oval 67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8728" name="TextBox 64"/>
            <p:cNvSpPr txBox="1">
              <a:spLocks noChangeArrowheads="1"/>
            </p:cNvSpPr>
            <p:nvPr/>
          </p:nvSpPr>
          <p:spPr bwMode="auto">
            <a:xfrm>
              <a:off x="1945213" y="1945575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R2</a:t>
              </a:r>
            </a:p>
          </p:txBody>
        </p:sp>
      </p:grpSp>
      <p:grpSp>
        <p:nvGrpSpPr>
          <p:cNvPr id="28678" name="Group 33"/>
          <p:cNvGrpSpPr>
            <a:grpSpLocks/>
          </p:cNvGrpSpPr>
          <p:nvPr/>
        </p:nvGrpSpPr>
        <p:grpSpPr bwMode="auto">
          <a:xfrm>
            <a:off x="652463" y="2217738"/>
            <a:ext cx="566737" cy="576262"/>
            <a:chOff x="2492" y="2906"/>
            <a:chExt cx="739" cy="755"/>
          </a:xfrm>
        </p:grpSpPr>
        <p:sp>
          <p:nvSpPr>
            <p:cNvPr id="28724" name="Oval 34"/>
            <p:cNvSpPr>
              <a:spLocks noChangeArrowheads="1"/>
            </p:cNvSpPr>
            <p:nvPr/>
          </p:nvSpPr>
          <p:spPr bwMode="auto">
            <a:xfrm>
              <a:off x="2492" y="2922"/>
              <a:ext cx="739" cy="7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25" name="Oval 35"/>
            <p:cNvSpPr>
              <a:spLocks noChangeArrowheads="1"/>
            </p:cNvSpPr>
            <p:nvPr/>
          </p:nvSpPr>
          <p:spPr bwMode="auto">
            <a:xfrm>
              <a:off x="2552" y="2906"/>
              <a:ext cx="632" cy="631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726" name="Oval 36"/>
            <p:cNvSpPr>
              <a:spLocks noChangeArrowheads="1"/>
            </p:cNvSpPr>
            <p:nvPr/>
          </p:nvSpPr>
          <p:spPr bwMode="auto">
            <a:xfrm>
              <a:off x="2637" y="2948"/>
              <a:ext cx="463" cy="2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8679" name="TextBox 72"/>
          <p:cNvSpPr txBox="1">
            <a:spLocks noChangeArrowheads="1"/>
          </p:cNvSpPr>
          <p:nvPr/>
        </p:nvSpPr>
        <p:spPr bwMode="auto">
          <a:xfrm>
            <a:off x="8189913" y="2155825"/>
            <a:ext cx="442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D</a:t>
            </a:r>
          </a:p>
        </p:txBody>
      </p:sp>
      <p:sp>
        <p:nvSpPr>
          <p:cNvPr id="28680" name="TextBox 73"/>
          <p:cNvSpPr txBox="1">
            <a:spLocks noChangeArrowheads="1"/>
          </p:cNvSpPr>
          <p:nvPr/>
        </p:nvSpPr>
        <p:spPr bwMode="auto">
          <a:xfrm>
            <a:off x="754063" y="2157413"/>
            <a:ext cx="37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66738" y="2805113"/>
            <a:ext cx="728662" cy="252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4675" y="3136900"/>
            <a:ext cx="728663" cy="250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3" name="TextBox 100"/>
          <p:cNvSpPr txBox="1">
            <a:spLocks noChangeArrowheads="1"/>
          </p:cNvSpPr>
          <p:nvPr/>
        </p:nvSpPr>
        <p:spPr bwMode="auto">
          <a:xfrm>
            <a:off x="727075" y="2743200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28684" name="TextBox 101"/>
          <p:cNvSpPr txBox="1">
            <a:spLocks noChangeArrowheads="1"/>
          </p:cNvSpPr>
          <p:nvPr/>
        </p:nvSpPr>
        <p:spPr bwMode="auto">
          <a:xfrm>
            <a:off x="720725" y="3082925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  <p:sp>
        <p:nvSpPr>
          <p:cNvPr id="59" name="Rectangle 11"/>
          <p:cNvSpPr txBox="1">
            <a:spLocks noChangeArrowheads="1"/>
          </p:cNvSpPr>
          <p:nvPr/>
        </p:nvSpPr>
        <p:spPr>
          <a:xfrm>
            <a:off x="1271588" y="4191000"/>
            <a:ext cx="9396412" cy="1447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But overlap in correctly received symbols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Potential solutions</a:t>
            </a:r>
          </a:p>
          <a:p>
            <a:pPr marL="514350" indent="-514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n-lt"/>
                <a:cs typeface="+mn-cs"/>
                <a:sym typeface="Wingdings" pitchFamily="2" charset="2"/>
              </a:rPr>
              <a:t>Forward everything </a:t>
            </a:r>
            <a:r>
              <a:rPr lang="en-US" sz="3200" b="1" dirty="0"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0000CC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Inefficient</a:t>
            </a:r>
          </a:p>
          <a:p>
            <a:pPr marL="514350" indent="-5143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3200" dirty="0">
                <a:latin typeface="+mn-lt"/>
                <a:cs typeface="+mn-cs"/>
                <a:sym typeface="Wingdings" pitchFamily="2" charset="2"/>
              </a:rPr>
              <a:t>Coordinate </a:t>
            </a:r>
            <a:r>
              <a:rPr lang="en-US" sz="3200" b="1" dirty="0"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US" sz="3200" b="1" dirty="0">
                <a:solidFill>
                  <a:srgbClr val="0000CC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Unscalable</a:t>
            </a:r>
            <a:endParaRPr lang="en-US" sz="3200" dirty="0">
              <a:solidFill>
                <a:srgbClr val="FF0000"/>
              </a:solidFill>
              <a:latin typeface="+mn-lt"/>
              <a:cs typeface="+mn-cs"/>
              <a:sym typeface="Wingdings" pitchFamily="2" charset="2"/>
            </a:endParaRPr>
          </a:p>
        </p:txBody>
      </p:sp>
      <p:grpSp>
        <p:nvGrpSpPr>
          <p:cNvPr id="28686" name="Group 51"/>
          <p:cNvGrpSpPr>
            <a:grpSpLocks/>
          </p:cNvGrpSpPr>
          <p:nvPr/>
        </p:nvGrpSpPr>
        <p:grpSpPr bwMode="auto">
          <a:xfrm>
            <a:off x="4038600" y="2419350"/>
            <a:ext cx="755650" cy="571500"/>
            <a:chOff x="4038600" y="2420112"/>
            <a:chExt cx="755496" cy="569976"/>
          </a:xfrm>
        </p:grpSpPr>
        <p:grpSp>
          <p:nvGrpSpPr>
            <p:cNvPr id="28718" name="Group 62"/>
            <p:cNvGrpSpPr>
              <a:grpSpLocks/>
            </p:cNvGrpSpPr>
            <p:nvPr/>
          </p:nvGrpSpPr>
          <p:grpSpPr bwMode="auto">
            <a:xfrm>
              <a:off x="4038600" y="2420112"/>
              <a:ext cx="749808" cy="246888"/>
              <a:chOff x="4426256" y="4410316"/>
              <a:chExt cx="652132" cy="175435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4426256" y="4410316"/>
                <a:ext cx="651557" cy="1755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469049" y="4417066"/>
                <a:ext cx="45553" cy="16425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19" name="Group 62"/>
            <p:cNvGrpSpPr>
              <a:grpSpLocks/>
            </p:cNvGrpSpPr>
            <p:nvPr/>
          </p:nvGrpSpPr>
          <p:grpSpPr bwMode="auto">
            <a:xfrm>
              <a:off x="4044288" y="2743200"/>
              <a:ext cx="749808" cy="246888"/>
              <a:chOff x="4426256" y="4410316"/>
              <a:chExt cx="652132" cy="17543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426831" y="4410244"/>
                <a:ext cx="651557" cy="1755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640796" y="4416994"/>
                <a:ext cx="45553" cy="16425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28687" name="Group 52"/>
          <p:cNvGrpSpPr>
            <a:grpSpLocks/>
          </p:cNvGrpSpPr>
          <p:nvPr/>
        </p:nvGrpSpPr>
        <p:grpSpPr bwMode="auto">
          <a:xfrm>
            <a:off x="5638800" y="3500438"/>
            <a:ext cx="749300" cy="614362"/>
            <a:chOff x="5638800" y="3500563"/>
            <a:chExt cx="749808" cy="614237"/>
          </a:xfrm>
        </p:grpSpPr>
        <p:grpSp>
          <p:nvGrpSpPr>
            <p:cNvPr id="28710" name="Group 63"/>
            <p:cNvGrpSpPr>
              <a:grpSpLocks/>
            </p:cNvGrpSpPr>
            <p:nvPr/>
          </p:nvGrpSpPr>
          <p:grpSpPr bwMode="auto">
            <a:xfrm>
              <a:off x="5638800" y="3500563"/>
              <a:ext cx="749808" cy="246888"/>
              <a:chOff x="5326485" y="4399683"/>
              <a:chExt cx="652132" cy="17543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5326485" y="4399683"/>
                <a:ext cx="652132" cy="175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618011" y="4407577"/>
                <a:ext cx="45594" cy="1646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769990" y="4408706"/>
                <a:ext cx="45594" cy="1646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711" name="Group 63"/>
            <p:cNvGrpSpPr>
              <a:grpSpLocks/>
            </p:cNvGrpSpPr>
            <p:nvPr/>
          </p:nvGrpSpPr>
          <p:grpSpPr bwMode="auto">
            <a:xfrm>
              <a:off x="5638800" y="3867912"/>
              <a:ext cx="749808" cy="246888"/>
              <a:chOff x="5326485" y="4399683"/>
              <a:chExt cx="652132" cy="17543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326485" y="4399177"/>
                <a:ext cx="652132" cy="175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463267" y="4407072"/>
                <a:ext cx="45594" cy="1646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532349" y="4408200"/>
                <a:ext cx="45594" cy="1646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4033838" y="2338388"/>
            <a:ext cx="766762" cy="709612"/>
            <a:chOff x="4034266" y="2338612"/>
            <a:chExt cx="766334" cy="709388"/>
          </a:xfrm>
        </p:grpSpPr>
        <p:sp>
          <p:nvSpPr>
            <p:cNvPr id="28701" name="TextBox 62"/>
            <p:cNvSpPr txBox="1">
              <a:spLocks noChangeArrowheads="1"/>
            </p:cNvSpPr>
            <p:nvPr/>
          </p:nvSpPr>
          <p:spPr bwMode="auto">
            <a:xfrm>
              <a:off x="4178416" y="2338612"/>
              <a:ext cx="425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/>
                <a:t>P1</a:t>
              </a:r>
            </a:p>
          </p:txBody>
        </p:sp>
        <p:sp>
          <p:nvSpPr>
            <p:cNvPr id="28702" name="TextBox 63"/>
            <p:cNvSpPr txBox="1">
              <a:spLocks noChangeArrowheads="1"/>
            </p:cNvSpPr>
            <p:nvPr/>
          </p:nvSpPr>
          <p:spPr bwMode="auto">
            <a:xfrm>
              <a:off x="4172728" y="2678668"/>
              <a:ext cx="425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/>
                <a:t>P2</a:t>
              </a:r>
            </a:p>
          </p:txBody>
        </p:sp>
        <p:grpSp>
          <p:nvGrpSpPr>
            <p:cNvPr id="28703" name="Group 105"/>
            <p:cNvGrpSpPr>
              <a:grpSpLocks/>
            </p:cNvGrpSpPr>
            <p:nvPr/>
          </p:nvGrpSpPr>
          <p:grpSpPr bwMode="auto">
            <a:xfrm>
              <a:off x="4034266" y="2416730"/>
              <a:ext cx="766334" cy="568548"/>
              <a:chOff x="4034266" y="2416730"/>
              <a:chExt cx="766334" cy="568548"/>
            </a:xfrm>
          </p:grpSpPr>
          <p:grpSp>
            <p:nvGrpSpPr>
              <p:cNvPr id="28704" name="Group 99"/>
              <p:cNvGrpSpPr>
                <a:grpSpLocks/>
              </p:cNvGrpSpPr>
              <p:nvPr/>
            </p:nvGrpSpPr>
            <p:grpSpPr bwMode="auto">
              <a:xfrm>
                <a:off x="4034266" y="2416730"/>
                <a:ext cx="766334" cy="241602"/>
                <a:chOff x="4034266" y="2416730"/>
                <a:chExt cx="766334" cy="241602"/>
              </a:xfrm>
            </p:grpSpPr>
            <p:sp>
              <p:nvSpPr>
                <p:cNvPr id="28708" name="Rectangle 92"/>
                <p:cNvSpPr>
                  <a:spLocks noChangeArrowheads="1"/>
                </p:cNvSpPr>
                <p:nvPr/>
              </p:nvSpPr>
              <p:spPr bwMode="auto">
                <a:xfrm>
                  <a:off x="4034266" y="2416730"/>
                  <a:ext cx="45719" cy="23774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pPr marL="342900" indent="-342900" algn="ctr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 sz="2800">
                    <a:solidFill>
                      <a:schemeClr val="bg1"/>
                    </a:solidFill>
                    <a:latin typeface="Calibri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28709" name="Rectangle 95"/>
                <p:cNvSpPr>
                  <a:spLocks noChangeArrowheads="1"/>
                </p:cNvSpPr>
                <p:nvPr/>
              </p:nvSpPr>
              <p:spPr bwMode="auto">
                <a:xfrm>
                  <a:off x="4156471" y="2420588"/>
                  <a:ext cx="644129" cy="23774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pPr marL="342900" indent="-342900" algn="ctr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 sz="2800">
                    <a:solidFill>
                      <a:schemeClr val="bg1"/>
                    </a:solidFill>
                    <a:latin typeface="Calibri" pitchFamily="34" charset="0"/>
                    <a:sym typeface="Wingdings" pitchFamily="2" charset="2"/>
                  </a:endParaRPr>
                </a:p>
              </p:txBody>
            </p:sp>
          </p:grpSp>
          <p:grpSp>
            <p:nvGrpSpPr>
              <p:cNvPr id="28705" name="Group 104"/>
              <p:cNvGrpSpPr>
                <a:grpSpLocks/>
              </p:cNvGrpSpPr>
              <p:nvPr/>
            </p:nvGrpSpPr>
            <p:grpSpPr bwMode="auto">
              <a:xfrm>
                <a:off x="4056079" y="2743200"/>
                <a:ext cx="744521" cy="242078"/>
                <a:chOff x="4056079" y="2743200"/>
                <a:chExt cx="744521" cy="242078"/>
              </a:xfrm>
            </p:grpSpPr>
            <p:sp>
              <p:nvSpPr>
                <p:cNvPr id="28706" name="Rectangle 102"/>
                <p:cNvSpPr>
                  <a:spLocks noChangeArrowheads="1"/>
                </p:cNvSpPr>
                <p:nvPr/>
              </p:nvSpPr>
              <p:spPr bwMode="auto">
                <a:xfrm>
                  <a:off x="4056079" y="2743200"/>
                  <a:ext cx="211121" cy="23774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pPr marL="342900" indent="-342900" algn="ctr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 sz="2800">
                    <a:solidFill>
                      <a:schemeClr val="bg1"/>
                    </a:solidFill>
                    <a:latin typeface="Calibri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28707" name="Rectangle 103"/>
                <p:cNvSpPr>
                  <a:spLocks noChangeArrowheads="1"/>
                </p:cNvSpPr>
                <p:nvPr/>
              </p:nvSpPr>
              <p:spPr bwMode="auto">
                <a:xfrm>
                  <a:off x="4356402" y="2747534"/>
                  <a:ext cx="444198" cy="23774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pPr marL="342900" indent="-342900" algn="ctr">
                    <a:lnSpc>
                      <a:spcPct val="90000"/>
                    </a:lnSpc>
                    <a:spcBef>
                      <a:spcPct val="50000"/>
                    </a:spcBef>
                  </a:pPr>
                  <a:endParaRPr lang="en-US" sz="2800">
                    <a:solidFill>
                      <a:schemeClr val="bg1"/>
                    </a:solidFill>
                    <a:latin typeface="Calibri" pitchFamily="34" charset="0"/>
                    <a:sym typeface="Wingdings" pitchFamily="2" charset="2"/>
                  </a:endParaRPr>
                </a:p>
              </p:txBody>
            </p:sp>
          </p:grpSp>
        </p:grpSp>
      </p:grpSp>
      <p:grpSp>
        <p:nvGrpSpPr>
          <p:cNvPr id="18" name="Group 112"/>
          <p:cNvGrpSpPr>
            <a:grpSpLocks/>
          </p:cNvGrpSpPr>
          <p:nvPr/>
        </p:nvGrpSpPr>
        <p:grpSpPr bwMode="auto">
          <a:xfrm>
            <a:off x="5638800" y="3436938"/>
            <a:ext cx="749300" cy="709612"/>
            <a:chOff x="5638800" y="3436944"/>
            <a:chExt cx="749808" cy="709388"/>
          </a:xfrm>
        </p:grpSpPr>
        <p:sp>
          <p:nvSpPr>
            <p:cNvPr id="28694" name="TextBox 68"/>
            <p:cNvSpPr txBox="1">
              <a:spLocks noChangeArrowheads="1"/>
            </p:cNvSpPr>
            <p:nvPr/>
          </p:nvSpPr>
          <p:spPr bwMode="auto">
            <a:xfrm>
              <a:off x="5791752" y="3436944"/>
              <a:ext cx="425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/>
                <a:t>P1</a:t>
              </a:r>
            </a:p>
          </p:txBody>
        </p:sp>
        <p:sp>
          <p:nvSpPr>
            <p:cNvPr id="28695" name="TextBox 74"/>
            <p:cNvSpPr txBox="1">
              <a:spLocks noChangeArrowheads="1"/>
            </p:cNvSpPr>
            <p:nvPr/>
          </p:nvSpPr>
          <p:spPr bwMode="auto">
            <a:xfrm>
              <a:off x="5786064" y="3777000"/>
              <a:ext cx="425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/>
                <a:t>P2</a:t>
              </a:r>
            </a:p>
          </p:txBody>
        </p:sp>
        <p:sp>
          <p:nvSpPr>
            <p:cNvPr id="28696" name="Rectangle 107"/>
            <p:cNvSpPr>
              <a:spLocks noChangeArrowheads="1"/>
            </p:cNvSpPr>
            <p:nvPr/>
          </p:nvSpPr>
          <p:spPr bwMode="auto">
            <a:xfrm>
              <a:off x="5638800" y="3502234"/>
              <a:ext cx="310896" cy="2377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</a:pPr>
              <a:endParaRPr lang="en-US" sz="2800">
                <a:solidFill>
                  <a:schemeClr val="bg1"/>
                </a:solidFill>
                <a:latin typeface="Calibri" pitchFamily="34" charset="0"/>
                <a:sym typeface="Wingdings" pitchFamily="2" charset="2"/>
              </a:endParaRPr>
            </a:p>
          </p:txBody>
        </p:sp>
        <p:sp>
          <p:nvSpPr>
            <p:cNvPr id="28697" name="Rectangle 108"/>
            <p:cNvSpPr>
              <a:spLocks noChangeArrowheads="1"/>
            </p:cNvSpPr>
            <p:nvPr/>
          </p:nvSpPr>
          <p:spPr bwMode="auto">
            <a:xfrm>
              <a:off x="6038416" y="3505200"/>
              <a:ext cx="109728" cy="2377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</a:pPr>
              <a:endParaRPr lang="en-US" sz="2800">
                <a:solidFill>
                  <a:schemeClr val="bg1"/>
                </a:solidFill>
                <a:latin typeface="Calibri" pitchFamily="34" charset="0"/>
                <a:sym typeface="Wingdings" pitchFamily="2" charset="2"/>
              </a:endParaRPr>
            </a:p>
          </p:txBody>
        </p:sp>
        <p:sp>
          <p:nvSpPr>
            <p:cNvPr id="28698" name="Rectangle 109"/>
            <p:cNvSpPr>
              <a:spLocks noChangeArrowheads="1"/>
            </p:cNvSpPr>
            <p:nvPr/>
          </p:nvSpPr>
          <p:spPr bwMode="auto">
            <a:xfrm>
              <a:off x="6221050" y="3505200"/>
              <a:ext cx="155448" cy="2377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</a:pPr>
              <a:endParaRPr lang="en-US" sz="2800">
                <a:solidFill>
                  <a:schemeClr val="bg1"/>
                </a:solidFill>
                <a:latin typeface="Calibri" pitchFamily="34" charset="0"/>
                <a:sym typeface="Wingdings" pitchFamily="2" charset="2"/>
              </a:endParaRPr>
            </a:p>
          </p:txBody>
        </p:sp>
        <p:sp>
          <p:nvSpPr>
            <p:cNvPr id="28699" name="Rectangle 110"/>
            <p:cNvSpPr>
              <a:spLocks noChangeArrowheads="1"/>
            </p:cNvSpPr>
            <p:nvPr/>
          </p:nvSpPr>
          <p:spPr bwMode="auto">
            <a:xfrm>
              <a:off x="5638800" y="3870878"/>
              <a:ext cx="146304" cy="2377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</a:pPr>
              <a:endParaRPr lang="en-US" sz="2800">
                <a:solidFill>
                  <a:schemeClr val="bg1"/>
                </a:solidFill>
                <a:latin typeface="Calibri" pitchFamily="34" charset="0"/>
                <a:sym typeface="Wingdings" pitchFamily="2" charset="2"/>
              </a:endParaRPr>
            </a:p>
          </p:txBody>
        </p:sp>
        <p:sp>
          <p:nvSpPr>
            <p:cNvPr id="28700" name="Rectangle 111"/>
            <p:cNvSpPr>
              <a:spLocks noChangeArrowheads="1"/>
            </p:cNvSpPr>
            <p:nvPr/>
          </p:nvSpPr>
          <p:spPr bwMode="auto">
            <a:xfrm>
              <a:off x="5949696" y="3867666"/>
              <a:ext cx="438912" cy="23774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/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</a:pPr>
              <a:endParaRPr lang="en-US" sz="2800">
                <a:solidFill>
                  <a:schemeClr val="bg1"/>
                </a:solidFill>
                <a:latin typeface="Calibri" pitchFamily="34" charset="0"/>
                <a:sym typeface="Wingdings" pitchFamily="2" charset="2"/>
              </a:endParaRPr>
            </a:p>
          </p:txBody>
        </p:sp>
      </p:grpSp>
      <p:sp>
        <p:nvSpPr>
          <p:cNvPr id="28690" name="TextBox 78"/>
          <p:cNvSpPr txBox="1">
            <a:spLocks noChangeArrowheads="1"/>
          </p:cNvSpPr>
          <p:nvPr/>
        </p:nvSpPr>
        <p:spPr bwMode="auto">
          <a:xfrm>
            <a:off x="4181475" y="2346325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28691" name="TextBox 81"/>
          <p:cNvSpPr txBox="1">
            <a:spLocks noChangeArrowheads="1"/>
          </p:cNvSpPr>
          <p:nvPr/>
        </p:nvSpPr>
        <p:spPr bwMode="auto">
          <a:xfrm>
            <a:off x="4175125" y="2686050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  <p:sp>
        <p:nvSpPr>
          <p:cNvPr id="28692" name="TextBox 82"/>
          <p:cNvSpPr txBox="1">
            <a:spLocks noChangeArrowheads="1"/>
          </p:cNvSpPr>
          <p:nvPr/>
        </p:nvSpPr>
        <p:spPr bwMode="auto">
          <a:xfrm>
            <a:off x="5794375" y="3444875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28693" name="TextBox 83"/>
          <p:cNvSpPr txBox="1">
            <a:spLocks noChangeArrowheads="1"/>
          </p:cNvSpPr>
          <p:nvPr/>
        </p:nvSpPr>
        <p:spPr bwMode="auto">
          <a:xfrm>
            <a:off x="5788025" y="3784600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40892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43368 0.0518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2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58002E-6 L 0.25903 -0.0194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XORs in the Air:</a:t>
            </a:r>
          </a:p>
          <a:p>
            <a:r>
              <a:rPr lang="en-US" sz="2800" b="1" dirty="0" smtClean="0"/>
              <a:t>Practical Wireless Network Coding</a:t>
            </a:r>
            <a:endParaRPr lang="en-US" sz="2800" b="1" dirty="0"/>
          </a:p>
          <a:p>
            <a:r>
              <a:rPr lang="en-US" sz="2000" dirty="0" err="1"/>
              <a:t>Sachin</a:t>
            </a:r>
            <a:r>
              <a:rPr lang="en-US" sz="2000" dirty="0"/>
              <a:t> </a:t>
            </a:r>
            <a:r>
              <a:rPr lang="en-US" sz="2000" dirty="0" err="1" smtClean="0"/>
              <a:t>Katti</a:t>
            </a:r>
            <a:r>
              <a:rPr lang="en-US" sz="2000" i="1" dirty="0" smtClean="0"/>
              <a:t>, </a:t>
            </a:r>
            <a:r>
              <a:rPr lang="en-US" sz="2000" dirty="0" err="1" smtClean="0"/>
              <a:t>Hariharan</a:t>
            </a:r>
            <a:r>
              <a:rPr lang="en-US" sz="2000" dirty="0" smtClean="0"/>
              <a:t> Rahul</a:t>
            </a:r>
            <a:r>
              <a:rPr lang="en-US" sz="2000" i="1" dirty="0" smtClean="0"/>
              <a:t>, </a:t>
            </a:r>
            <a:r>
              <a:rPr lang="en-US" sz="2000" dirty="0" err="1" smtClean="0"/>
              <a:t>Wenjun</a:t>
            </a:r>
            <a:r>
              <a:rPr lang="en-US" sz="2000" dirty="0" smtClean="0"/>
              <a:t> Hu</a:t>
            </a:r>
            <a:r>
              <a:rPr lang="en-US" sz="2000" i="1" dirty="0" smtClean="0"/>
              <a:t>, </a:t>
            </a:r>
            <a:r>
              <a:rPr lang="en-US" sz="2000" dirty="0" smtClean="0"/>
              <a:t>Dina </a:t>
            </a:r>
            <a:r>
              <a:rPr lang="en-US" sz="2000" dirty="0" err="1" smtClean="0"/>
              <a:t>Katabi</a:t>
            </a:r>
            <a:r>
              <a:rPr lang="en-US" sz="2000" i="1" dirty="0" smtClean="0"/>
              <a:t>, </a:t>
            </a:r>
            <a:r>
              <a:rPr lang="en-US" sz="2000" dirty="0" smtClean="0"/>
              <a:t>Muriel </a:t>
            </a:r>
            <a:r>
              <a:rPr lang="en-US" sz="2000" dirty="0" err="1" smtClean="0"/>
              <a:t>Medard</a:t>
            </a:r>
            <a:r>
              <a:rPr lang="en-US" sz="2000" i="1" dirty="0" smtClean="0"/>
              <a:t>, </a:t>
            </a:r>
            <a:r>
              <a:rPr lang="en-US" sz="2000" dirty="0" smtClean="0"/>
              <a:t>Jon </a:t>
            </a:r>
            <a:r>
              <a:rPr lang="en-US" sz="2000" dirty="0" err="1" smtClean="0"/>
              <a:t>Crowcroft</a:t>
            </a:r>
            <a:endParaRPr lang="en-US" sz="2000" dirty="0" smtClean="0"/>
          </a:p>
          <a:p>
            <a:r>
              <a:rPr lang="en-US" sz="2600" dirty="0" smtClean="0"/>
              <a:t>SIGCOMM 2006</a:t>
            </a:r>
            <a:endParaRPr lang="en-US" sz="2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9"/>
          <p:cNvSpPr txBox="1">
            <a:spLocks noChangeArrowheads="1"/>
          </p:cNvSpPr>
          <p:nvPr/>
        </p:nvSpPr>
        <p:spPr bwMode="auto">
          <a:xfrm>
            <a:off x="914400" y="4572000"/>
            <a:ext cx="752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latin typeface="Gill Sans MT" pitchFamily="34" charset="0"/>
              </a:rPr>
              <a:t>Forward random combinations of correct symbols</a:t>
            </a:r>
          </a:p>
        </p:txBody>
      </p:sp>
      <p:grpSp>
        <p:nvGrpSpPr>
          <p:cNvPr id="29699" name="Group 145"/>
          <p:cNvGrpSpPr>
            <a:grpSpLocks/>
          </p:cNvGrpSpPr>
          <p:nvPr/>
        </p:nvGrpSpPr>
        <p:grpSpPr bwMode="auto">
          <a:xfrm>
            <a:off x="4143375" y="1833563"/>
            <a:ext cx="568325" cy="604837"/>
            <a:chOff x="1945213" y="1945575"/>
            <a:chExt cx="569387" cy="604963"/>
          </a:xfrm>
        </p:grpSpPr>
        <p:grpSp>
          <p:nvGrpSpPr>
            <p:cNvPr id="29739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9741" name="Oval 43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742" name="Oval 44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743" name="Oval 4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9740" name="TextBox 42"/>
            <p:cNvSpPr txBox="1">
              <a:spLocks noChangeArrowheads="1"/>
            </p:cNvSpPr>
            <p:nvPr/>
          </p:nvSpPr>
          <p:spPr bwMode="auto">
            <a:xfrm>
              <a:off x="1945213" y="1945575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R1</a:t>
              </a:r>
            </a:p>
          </p:txBody>
        </p:sp>
      </p:grpSp>
      <p:grpSp>
        <p:nvGrpSpPr>
          <p:cNvPr id="29700" name="Group 41"/>
          <p:cNvGrpSpPr>
            <a:grpSpLocks/>
          </p:cNvGrpSpPr>
          <p:nvPr/>
        </p:nvGrpSpPr>
        <p:grpSpPr bwMode="auto">
          <a:xfrm>
            <a:off x="8120063" y="2217738"/>
            <a:ext cx="566737" cy="576262"/>
            <a:chOff x="1323" y="1152"/>
            <a:chExt cx="843" cy="861"/>
          </a:xfrm>
        </p:grpSpPr>
        <p:sp>
          <p:nvSpPr>
            <p:cNvPr id="29736" name="Oval 42"/>
            <p:cNvSpPr>
              <a:spLocks noChangeArrowheads="1"/>
            </p:cNvSpPr>
            <p:nvPr/>
          </p:nvSpPr>
          <p:spPr bwMode="auto">
            <a:xfrm>
              <a:off x="1323" y="1170"/>
              <a:ext cx="843" cy="84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37" name="Oval 43"/>
            <p:cNvSpPr>
              <a:spLocks noChangeArrowheads="1"/>
            </p:cNvSpPr>
            <p:nvPr/>
          </p:nvSpPr>
          <p:spPr bwMode="auto">
            <a:xfrm>
              <a:off x="1392" y="1152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38" name="Oval 44"/>
            <p:cNvSpPr>
              <a:spLocks noChangeArrowheads="1"/>
            </p:cNvSpPr>
            <p:nvPr/>
          </p:nvSpPr>
          <p:spPr bwMode="auto">
            <a:xfrm>
              <a:off x="1488" y="1200"/>
              <a:ext cx="528" cy="3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9701" name="Group 157"/>
          <p:cNvGrpSpPr>
            <a:grpSpLocks/>
          </p:cNvGrpSpPr>
          <p:nvPr/>
        </p:nvGrpSpPr>
        <p:grpSpPr bwMode="auto">
          <a:xfrm>
            <a:off x="5715000" y="2895600"/>
            <a:ext cx="569913" cy="604838"/>
            <a:chOff x="1945213" y="1945575"/>
            <a:chExt cx="569387" cy="604963"/>
          </a:xfrm>
        </p:grpSpPr>
        <p:grpSp>
          <p:nvGrpSpPr>
            <p:cNvPr id="29731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9733" name="Oval 58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734" name="Oval 59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735" name="Oval 6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9732" name="TextBox 57"/>
            <p:cNvSpPr txBox="1">
              <a:spLocks noChangeArrowheads="1"/>
            </p:cNvSpPr>
            <p:nvPr/>
          </p:nvSpPr>
          <p:spPr bwMode="auto">
            <a:xfrm>
              <a:off x="1945213" y="1945575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R2</a:t>
              </a:r>
            </a:p>
          </p:txBody>
        </p:sp>
      </p:grpSp>
      <p:grpSp>
        <p:nvGrpSpPr>
          <p:cNvPr id="29702" name="Group 33"/>
          <p:cNvGrpSpPr>
            <a:grpSpLocks/>
          </p:cNvGrpSpPr>
          <p:nvPr/>
        </p:nvGrpSpPr>
        <p:grpSpPr bwMode="auto">
          <a:xfrm>
            <a:off x="652463" y="2217738"/>
            <a:ext cx="566737" cy="576262"/>
            <a:chOff x="2492" y="2906"/>
            <a:chExt cx="739" cy="755"/>
          </a:xfrm>
        </p:grpSpPr>
        <p:sp>
          <p:nvSpPr>
            <p:cNvPr id="29728" name="Oval 34"/>
            <p:cNvSpPr>
              <a:spLocks noChangeArrowheads="1"/>
            </p:cNvSpPr>
            <p:nvPr/>
          </p:nvSpPr>
          <p:spPr bwMode="auto">
            <a:xfrm>
              <a:off x="2492" y="2922"/>
              <a:ext cx="739" cy="73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29" name="Oval 35"/>
            <p:cNvSpPr>
              <a:spLocks noChangeArrowheads="1"/>
            </p:cNvSpPr>
            <p:nvPr/>
          </p:nvSpPr>
          <p:spPr bwMode="auto">
            <a:xfrm>
              <a:off x="2552" y="2906"/>
              <a:ext cx="632" cy="631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730" name="Oval 36"/>
            <p:cNvSpPr>
              <a:spLocks noChangeArrowheads="1"/>
            </p:cNvSpPr>
            <p:nvPr/>
          </p:nvSpPr>
          <p:spPr bwMode="auto">
            <a:xfrm>
              <a:off x="2637" y="2948"/>
              <a:ext cx="463" cy="2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9703" name="TextBox 65"/>
          <p:cNvSpPr txBox="1">
            <a:spLocks noChangeArrowheads="1"/>
          </p:cNvSpPr>
          <p:nvPr/>
        </p:nvSpPr>
        <p:spPr bwMode="auto">
          <a:xfrm>
            <a:off x="8189913" y="2155825"/>
            <a:ext cx="442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D</a:t>
            </a:r>
          </a:p>
        </p:txBody>
      </p:sp>
      <p:sp>
        <p:nvSpPr>
          <p:cNvPr id="29704" name="TextBox 66"/>
          <p:cNvSpPr txBox="1">
            <a:spLocks noChangeArrowheads="1"/>
          </p:cNvSpPr>
          <p:nvPr/>
        </p:nvSpPr>
        <p:spPr bwMode="auto">
          <a:xfrm>
            <a:off x="754063" y="2157413"/>
            <a:ext cx="377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S</a:t>
            </a:r>
          </a:p>
        </p:txBody>
      </p:sp>
      <p:grpSp>
        <p:nvGrpSpPr>
          <p:cNvPr id="29705" name="Group 63"/>
          <p:cNvGrpSpPr>
            <a:grpSpLocks/>
          </p:cNvGrpSpPr>
          <p:nvPr/>
        </p:nvGrpSpPr>
        <p:grpSpPr bwMode="auto">
          <a:xfrm>
            <a:off x="5638800" y="3500438"/>
            <a:ext cx="749300" cy="247650"/>
            <a:chOff x="5326485" y="4399683"/>
            <a:chExt cx="652132" cy="175435"/>
          </a:xfrm>
        </p:grpSpPr>
        <p:sp>
          <p:nvSpPr>
            <p:cNvPr id="69" name="Rectangle 68"/>
            <p:cNvSpPr/>
            <p:nvPr/>
          </p:nvSpPr>
          <p:spPr>
            <a:xfrm>
              <a:off x="5326485" y="4399683"/>
              <a:ext cx="652132" cy="175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618011" y="4407555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69990" y="4408680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9706" name="Group 62"/>
          <p:cNvGrpSpPr>
            <a:grpSpLocks/>
          </p:cNvGrpSpPr>
          <p:nvPr/>
        </p:nvGrpSpPr>
        <p:grpSpPr bwMode="auto">
          <a:xfrm>
            <a:off x="4038600" y="2419350"/>
            <a:ext cx="749300" cy="247650"/>
            <a:chOff x="4426256" y="4410316"/>
            <a:chExt cx="652132" cy="175435"/>
          </a:xfrm>
        </p:grpSpPr>
        <p:sp>
          <p:nvSpPr>
            <p:cNvPr id="73" name="Rectangle 72"/>
            <p:cNvSpPr/>
            <p:nvPr/>
          </p:nvSpPr>
          <p:spPr>
            <a:xfrm>
              <a:off x="4426256" y="4410316"/>
              <a:ext cx="652132" cy="175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469087" y="4417064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566738" y="2805113"/>
            <a:ext cx="728662" cy="252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74675" y="3136900"/>
            <a:ext cx="728663" cy="250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9709" name="Group 62"/>
          <p:cNvGrpSpPr>
            <a:grpSpLocks/>
          </p:cNvGrpSpPr>
          <p:nvPr/>
        </p:nvGrpSpPr>
        <p:grpSpPr bwMode="auto">
          <a:xfrm>
            <a:off x="4044950" y="2743200"/>
            <a:ext cx="749300" cy="247650"/>
            <a:chOff x="4426256" y="4410316"/>
            <a:chExt cx="652132" cy="175435"/>
          </a:xfrm>
        </p:grpSpPr>
        <p:sp>
          <p:nvSpPr>
            <p:cNvPr id="81" name="Rectangle 80"/>
            <p:cNvSpPr/>
            <p:nvPr/>
          </p:nvSpPr>
          <p:spPr>
            <a:xfrm>
              <a:off x="4426256" y="4410316"/>
              <a:ext cx="652132" cy="175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640410" y="4417064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9710" name="Group 63"/>
          <p:cNvGrpSpPr>
            <a:grpSpLocks/>
          </p:cNvGrpSpPr>
          <p:nvPr/>
        </p:nvGrpSpPr>
        <p:grpSpPr bwMode="auto">
          <a:xfrm>
            <a:off x="5638800" y="3867150"/>
            <a:ext cx="749300" cy="247650"/>
            <a:chOff x="5326485" y="4399683"/>
            <a:chExt cx="652132" cy="175435"/>
          </a:xfrm>
        </p:grpSpPr>
        <p:sp>
          <p:nvSpPr>
            <p:cNvPr id="84" name="Rectangle 83"/>
            <p:cNvSpPr/>
            <p:nvPr/>
          </p:nvSpPr>
          <p:spPr>
            <a:xfrm>
              <a:off x="5326485" y="4399683"/>
              <a:ext cx="652132" cy="175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63267" y="4407555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532349" y="4408680"/>
              <a:ext cx="45594" cy="16418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711" name="TextBox 87"/>
          <p:cNvSpPr txBox="1">
            <a:spLocks noChangeArrowheads="1"/>
          </p:cNvSpPr>
          <p:nvPr/>
        </p:nvSpPr>
        <p:spPr bwMode="auto">
          <a:xfrm>
            <a:off x="727075" y="2743200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29712" name="TextBox 88"/>
          <p:cNvSpPr txBox="1">
            <a:spLocks noChangeArrowheads="1"/>
          </p:cNvSpPr>
          <p:nvPr/>
        </p:nvSpPr>
        <p:spPr bwMode="auto">
          <a:xfrm>
            <a:off x="720725" y="3082925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  <p:sp>
        <p:nvSpPr>
          <p:cNvPr id="91" name="Title 5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MIXIT Prevents Duplicates using </a:t>
            </a:r>
            <a:br>
              <a:rPr lang="en-US" sz="4000" dirty="0" smtClean="0">
                <a:solidFill>
                  <a:srgbClr val="0000CC"/>
                </a:solidFill>
              </a:rPr>
            </a:br>
            <a:r>
              <a:rPr lang="en-US" sz="4000" dirty="0" smtClean="0">
                <a:solidFill>
                  <a:srgbClr val="0000CC"/>
                </a:solidFill>
              </a:rPr>
              <a:t>Symbol Level Network Coding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29714" name="TextBox 48"/>
          <p:cNvSpPr txBox="1">
            <a:spLocks noChangeArrowheads="1"/>
          </p:cNvSpPr>
          <p:nvPr/>
        </p:nvSpPr>
        <p:spPr bwMode="auto">
          <a:xfrm>
            <a:off x="4178300" y="2338388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29715" name="TextBox 49"/>
          <p:cNvSpPr txBox="1">
            <a:spLocks noChangeArrowheads="1"/>
          </p:cNvSpPr>
          <p:nvPr/>
        </p:nvSpPr>
        <p:spPr bwMode="auto">
          <a:xfrm>
            <a:off x="4171950" y="2678113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  <p:sp>
        <p:nvSpPr>
          <p:cNvPr id="29716" name="TextBox 50"/>
          <p:cNvSpPr txBox="1">
            <a:spLocks noChangeArrowheads="1"/>
          </p:cNvSpPr>
          <p:nvPr/>
        </p:nvSpPr>
        <p:spPr bwMode="auto">
          <a:xfrm>
            <a:off x="5791200" y="3436938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P1</a:t>
            </a:r>
          </a:p>
        </p:txBody>
      </p:sp>
      <p:sp>
        <p:nvSpPr>
          <p:cNvPr id="29717" name="TextBox 51"/>
          <p:cNvSpPr txBox="1">
            <a:spLocks noChangeArrowheads="1"/>
          </p:cNvSpPr>
          <p:nvPr/>
        </p:nvSpPr>
        <p:spPr bwMode="auto">
          <a:xfrm>
            <a:off x="5786438" y="3776663"/>
            <a:ext cx="42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35149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32"/>
          <p:cNvGrpSpPr>
            <a:grpSpLocks/>
          </p:cNvGrpSpPr>
          <p:nvPr/>
        </p:nvGrpSpPr>
        <p:grpSpPr bwMode="auto">
          <a:xfrm>
            <a:off x="2338388" y="1676400"/>
            <a:ext cx="1169987" cy="1530350"/>
            <a:chOff x="1342598" y="3352800"/>
            <a:chExt cx="1170310" cy="1530925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1076592" y="3779204"/>
              <a:ext cx="533600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44185" y="3511610"/>
              <a:ext cx="1141728" cy="158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55302" y="4032505"/>
              <a:ext cx="1143316" cy="158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1500000" y="3587750"/>
            <a:ext cx="292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" name="Equation" r:id="rId4" imgW="164880" imgH="215640" progId="Equation.3">
                    <p:embed/>
                  </p:oleObj>
                </mc:Choice>
                <mc:Fallback>
                  <p:oleObj name="Equation" r:id="rId4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000" y="3587750"/>
                          <a:ext cx="2921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>
              <a:off x="1710179" y="3771263"/>
              <a:ext cx="53360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078179" y="4616131"/>
              <a:ext cx="53360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344185" y="4350125"/>
              <a:ext cx="1143316" cy="158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355302" y="4869433"/>
              <a:ext cx="1143316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708591" y="4608191"/>
              <a:ext cx="533600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TextBox 53"/>
            <p:cNvSpPr txBox="1">
              <a:spLocks noChangeArrowheads="1"/>
            </p:cNvSpPr>
            <p:nvPr/>
          </p:nvSpPr>
          <p:spPr bwMode="auto">
            <a:xfrm>
              <a:off x="1973978" y="4175045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  <p:sp>
          <p:nvSpPr>
            <p:cNvPr id="1091" name="TextBox 55"/>
            <p:cNvSpPr txBox="1">
              <a:spLocks noChangeArrowheads="1"/>
            </p:cNvSpPr>
            <p:nvPr/>
          </p:nvSpPr>
          <p:spPr bwMode="auto">
            <a:xfrm>
              <a:off x="1973978" y="3352800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</p:grpSp>
      <p:grpSp>
        <p:nvGrpSpPr>
          <p:cNvPr id="1037" name="Group 145"/>
          <p:cNvGrpSpPr>
            <a:grpSpLocks/>
          </p:cNvGrpSpPr>
          <p:nvPr/>
        </p:nvGrpSpPr>
        <p:grpSpPr bwMode="auto">
          <a:xfrm>
            <a:off x="2384425" y="1120775"/>
            <a:ext cx="969963" cy="768350"/>
            <a:chOff x="1958487" y="1981201"/>
            <a:chExt cx="658172" cy="575109"/>
          </a:xfrm>
        </p:grpSpPr>
        <p:grpSp>
          <p:nvGrpSpPr>
            <p:cNvPr id="1077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1079" name="Oval 81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80" name="Oval 82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81" name="Oval 8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78" name="TextBox 80"/>
            <p:cNvSpPr txBox="1">
              <a:spLocks noChangeArrowheads="1"/>
            </p:cNvSpPr>
            <p:nvPr/>
          </p:nvSpPr>
          <p:spPr bwMode="auto">
            <a:xfrm>
              <a:off x="2047272" y="2033089"/>
              <a:ext cx="569387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R1</a:t>
              </a:r>
            </a:p>
          </p:txBody>
        </p:sp>
      </p:grpSp>
      <p:grpSp>
        <p:nvGrpSpPr>
          <p:cNvPr id="1038" name="Group 157"/>
          <p:cNvGrpSpPr>
            <a:grpSpLocks/>
          </p:cNvGrpSpPr>
          <p:nvPr/>
        </p:nvGrpSpPr>
        <p:grpSpPr bwMode="auto">
          <a:xfrm>
            <a:off x="4724400" y="3048000"/>
            <a:ext cx="971550" cy="784225"/>
            <a:chOff x="1958487" y="1981201"/>
            <a:chExt cx="659637" cy="569337"/>
          </a:xfrm>
        </p:grpSpPr>
        <p:grpSp>
          <p:nvGrpSpPr>
            <p:cNvPr id="1072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1074" name="Oval 87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75" name="Oval 88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76" name="Oval 8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73" name="TextBox 86"/>
            <p:cNvSpPr txBox="1">
              <a:spLocks noChangeArrowheads="1"/>
            </p:cNvSpPr>
            <p:nvPr/>
          </p:nvSpPr>
          <p:spPr bwMode="auto">
            <a:xfrm>
              <a:off x="2048737" y="2027318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R2</a:t>
              </a:r>
            </a:p>
          </p:txBody>
        </p:sp>
      </p:grpSp>
      <p:grpSp>
        <p:nvGrpSpPr>
          <p:cNvPr id="1039" name="Group 95"/>
          <p:cNvGrpSpPr>
            <a:grpSpLocks/>
          </p:cNvGrpSpPr>
          <p:nvPr/>
        </p:nvGrpSpPr>
        <p:grpSpPr bwMode="auto">
          <a:xfrm>
            <a:off x="7662863" y="1828800"/>
            <a:ext cx="795337" cy="754063"/>
            <a:chOff x="7662672" y="1828800"/>
            <a:chExt cx="795528" cy="753298"/>
          </a:xfrm>
        </p:grpSpPr>
        <p:grpSp>
          <p:nvGrpSpPr>
            <p:cNvPr id="1067" name="Group 41"/>
            <p:cNvGrpSpPr>
              <a:grpSpLocks/>
            </p:cNvGrpSpPr>
            <p:nvPr/>
          </p:nvGrpSpPr>
          <p:grpSpPr bwMode="auto">
            <a:xfrm>
              <a:off x="7662672" y="1828800"/>
              <a:ext cx="795528" cy="753298"/>
              <a:chOff x="1323" y="1152"/>
              <a:chExt cx="843" cy="861"/>
            </a:xfrm>
          </p:grpSpPr>
          <p:sp>
            <p:nvSpPr>
              <p:cNvPr id="1069" name="Oval 42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70" name="Oval 43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7600"/>
                  </a:gs>
                  <a:gs pos="100000">
                    <a:srgbClr val="00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71" name="Oval 44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068" name="TextBox 94"/>
            <p:cNvSpPr txBox="1">
              <a:spLocks noChangeArrowheads="1"/>
            </p:cNvSpPr>
            <p:nvPr/>
          </p:nvSpPr>
          <p:spPr bwMode="auto">
            <a:xfrm>
              <a:off x="7863050" y="1844922"/>
              <a:ext cx="4427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/>
                <a:t>D</a:t>
              </a:r>
            </a:p>
          </p:txBody>
        </p:sp>
      </p:grp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503488" y="2728913"/>
          <a:ext cx="336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6" imgW="190440" imgH="215640" progId="Equation.3">
                  <p:embed/>
                </p:oleObj>
              </mc:Choice>
              <mc:Fallback>
                <p:oleObj name="Equation" r:id="rId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2728913"/>
                        <a:ext cx="3365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520700" y="1797050"/>
            <a:ext cx="1765300" cy="1330325"/>
            <a:chOff x="520700" y="1886168"/>
            <a:chExt cx="1765300" cy="132999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520700" y="2127250"/>
            <a:ext cx="836613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0" name="Equation" r:id="rId8" imgW="380880" imgH="457200" progId="Equation.3">
                    <p:embed/>
                  </p:oleObj>
                </mc:Choice>
                <mc:Fallback>
                  <p:oleObj name="Equation" r:id="rId8" imgW="3808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" y="2127250"/>
                          <a:ext cx="836613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533400" y="2146454"/>
              <a:ext cx="838200" cy="825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1447800" y="2133757"/>
              <a:ext cx="838200" cy="304725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1447800" y="2819389"/>
              <a:ext cx="838200" cy="152363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892409" y="1886168"/>
            <a:ext cx="2254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409" y="1886168"/>
                          <a:ext cx="22542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860332" y="2924066"/>
            <a:ext cx="227013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" name="Equation" r:id="rId12" imgW="126720" imgH="164880" progId="Equation.3">
                    <p:embed/>
                  </p:oleObj>
                </mc:Choice>
                <mc:Fallback>
                  <p:oleObj name="Equation" r:id="rId1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332" y="2924066"/>
                          <a:ext cx="227013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2" name="Straight Connector 121"/>
            <p:cNvCxnSpPr/>
            <p:nvPr/>
          </p:nvCxnSpPr>
          <p:spPr>
            <a:xfrm>
              <a:off x="685800" y="2146454"/>
              <a:ext cx="114300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85800" y="2966990"/>
              <a:ext cx="1143000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6" name="TextBox 123"/>
            <p:cNvSpPr txBox="1">
              <a:spLocks noChangeArrowheads="1"/>
            </p:cNvSpPr>
            <p:nvPr/>
          </p:nvSpPr>
          <p:spPr bwMode="auto">
            <a:xfrm>
              <a:off x="1413368" y="2077352"/>
              <a:ext cx="57419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/>
                <a:t>…</a:t>
              </a:r>
            </a:p>
          </p:txBody>
        </p:sp>
      </p:grpSp>
      <p:grpSp>
        <p:nvGrpSpPr>
          <p:cNvPr id="1041" name="Group 129"/>
          <p:cNvGrpSpPr>
            <a:grpSpLocks/>
          </p:cNvGrpSpPr>
          <p:nvPr/>
        </p:nvGrpSpPr>
        <p:grpSpPr bwMode="auto">
          <a:xfrm>
            <a:off x="4773613" y="3622675"/>
            <a:ext cx="1169987" cy="1531938"/>
            <a:chOff x="1342598" y="3352800"/>
            <a:chExt cx="1170310" cy="1530925"/>
          </a:xfrm>
        </p:grpSpPr>
        <p:cxnSp>
          <p:nvCxnSpPr>
            <p:cNvPr id="131" name="Straight Connector 130"/>
            <p:cNvCxnSpPr/>
            <p:nvPr/>
          </p:nvCxnSpPr>
          <p:spPr>
            <a:xfrm rot="5400000">
              <a:off x="1076869" y="3778761"/>
              <a:ext cx="533047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344185" y="3511445"/>
              <a:ext cx="1141728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355302" y="4031801"/>
              <a:ext cx="1143316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1500083" y="3587046"/>
            <a:ext cx="292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3" name="Equation" r:id="rId14" imgW="164880" imgH="215640" progId="Equation.3">
                    <p:embed/>
                  </p:oleObj>
                </mc:Choice>
                <mc:Fallback>
                  <p:oleObj name="Equation" r:id="rId14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083" y="3587046"/>
                          <a:ext cx="2921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5" name="Straight Connector 134"/>
            <p:cNvCxnSpPr/>
            <p:nvPr/>
          </p:nvCxnSpPr>
          <p:spPr>
            <a:xfrm rot="5400000">
              <a:off x="1710455" y="3770829"/>
              <a:ext cx="533047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1078456" y="4616407"/>
              <a:ext cx="533047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344185" y="4349091"/>
              <a:ext cx="1143316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355302" y="4869446"/>
              <a:ext cx="1143316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1708868" y="4608474"/>
              <a:ext cx="533047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9" name="TextBox 139"/>
            <p:cNvSpPr txBox="1">
              <a:spLocks noChangeArrowheads="1"/>
            </p:cNvSpPr>
            <p:nvPr/>
          </p:nvSpPr>
          <p:spPr bwMode="auto">
            <a:xfrm>
              <a:off x="1973978" y="4175045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  <p:sp>
          <p:nvSpPr>
            <p:cNvPr id="1060" name="TextBox 140"/>
            <p:cNvSpPr txBox="1">
              <a:spLocks noChangeArrowheads="1"/>
            </p:cNvSpPr>
            <p:nvPr/>
          </p:nvSpPr>
          <p:spPr bwMode="auto">
            <a:xfrm>
              <a:off x="1973978" y="3352800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</p:grp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938713" y="4675188"/>
          <a:ext cx="336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16" imgW="190440" imgH="215640" progId="Equation.3">
                  <p:embed/>
                </p:oleObj>
              </mc:Choice>
              <mc:Fallback>
                <p:oleObj name="Equation" r:id="rId1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4675188"/>
                        <a:ext cx="3365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TextBox 155"/>
          <p:cNvSpPr txBox="1">
            <a:spLocks noChangeArrowheads="1"/>
          </p:cNvSpPr>
          <p:nvPr/>
        </p:nvSpPr>
        <p:spPr bwMode="auto">
          <a:xfrm>
            <a:off x="304800" y="5334000"/>
            <a:ext cx="846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latin typeface="Gill Sans MT" pitchFamily="34" charset="0"/>
              </a:rPr>
              <a:t>Routers create random combinations of correct symbols</a:t>
            </a:r>
          </a:p>
        </p:txBody>
      </p:sp>
      <p:grpSp>
        <p:nvGrpSpPr>
          <p:cNvPr id="11" name="Group 178"/>
          <p:cNvGrpSpPr>
            <a:grpSpLocks/>
          </p:cNvGrpSpPr>
          <p:nvPr/>
        </p:nvGrpSpPr>
        <p:grpSpPr bwMode="auto">
          <a:xfrm>
            <a:off x="2922588" y="3811588"/>
            <a:ext cx="1752600" cy="1336675"/>
            <a:chOff x="533400" y="1906588"/>
            <a:chExt cx="1752600" cy="1336457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37291" y="2111375"/>
            <a:ext cx="835025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5" name="Equation" r:id="rId18" imgW="380880" imgH="457200" progId="Equation.3">
                    <p:embed/>
                  </p:oleObj>
                </mc:Choice>
                <mc:Fallback>
                  <p:oleObj name="Equation" r:id="rId18" imgW="3808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291" y="2111375"/>
                          <a:ext cx="835025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" name="Rectangle 180"/>
            <p:cNvSpPr/>
            <p:nvPr/>
          </p:nvSpPr>
          <p:spPr>
            <a:xfrm>
              <a:off x="533400" y="2133563"/>
              <a:ext cx="838200" cy="838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rot="10800000" flipV="1">
              <a:off x="1447800" y="2133563"/>
              <a:ext cx="838200" cy="30475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rot="10800000">
              <a:off x="1447800" y="2819251"/>
              <a:ext cx="838200" cy="152375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1908891" y="1906588"/>
            <a:ext cx="2254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20" imgW="126720" imgH="177480" progId="Equation.3">
                    <p:embed/>
                  </p:oleObj>
                </mc:Choice>
                <mc:Fallback>
                  <p:oleObj name="Equation" r:id="rId20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891" y="1906588"/>
                          <a:ext cx="2254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1924112" y="2928720"/>
            <a:ext cx="2270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Equation" r:id="rId22" imgW="126720" imgH="177480" progId="Equation.3">
                    <p:embed/>
                  </p:oleObj>
                </mc:Choice>
                <mc:Fallback>
                  <p:oleObj name="Equation" r:id="rId22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112" y="2928720"/>
                          <a:ext cx="2270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6" name="Straight Connector 185"/>
            <p:cNvCxnSpPr/>
            <p:nvPr/>
          </p:nvCxnSpPr>
          <p:spPr>
            <a:xfrm>
              <a:off x="685800" y="2130388"/>
              <a:ext cx="114300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85800" y="2966865"/>
              <a:ext cx="1143000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0" name="TextBox 187"/>
            <p:cNvSpPr txBox="1">
              <a:spLocks noChangeArrowheads="1"/>
            </p:cNvSpPr>
            <p:nvPr/>
          </p:nvSpPr>
          <p:spPr bwMode="auto">
            <a:xfrm>
              <a:off x="1413368" y="2045820"/>
              <a:ext cx="57419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/>
                <a:t>…</a:t>
              </a:r>
            </a:p>
          </p:txBody>
        </p:sp>
      </p:grpSp>
      <p:sp>
        <p:nvSpPr>
          <p:cNvPr id="69" name="Title 5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MIXIT Prevents Duplicates using </a:t>
            </a:r>
            <a:br>
              <a:rPr lang="en-US" sz="4000" dirty="0" smtClean="0">
                <a:solidFill>
                  <a:srgbClr val="0000CC"/>
                </a:solidFill>
              </a:rPr>
            </a:br>
            <a:r>
              <a:rPr lang="en-US" sz="4000" dirty="0" smtClean="0">
                <a:solidFill>
                  <a:srgbClr val="0000CC"/>
                </a:solidFill>
              </a:rPr>
              <a:t>Symbol Level Network Coding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145"/>
          <p:cNvGrpSpPr>
            <a:grpSpLocks/>
          </p:cNvGrpSpPr>
          <p:nvPr/>
        </p:nvGrpSpPr>
        <p:grpSpPr bwMode="auto">
          <a:xfrm>
            <a:off x="2384425" y="1120775"/>
            <a:ext cx="969963" cy="768350"/>
            <a:chOff x="1958487" y="1981201"/>
            <a:chExt cx="658172" cy="575109"/>
          </a:xfrm>
        </p:grpSpPr>
        <p:grpSp>
          <p:nvGrpSpPr>
            <p:cNvPr id="2084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086" name="Oval 81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7" name="Oval 82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8" name="Oval 8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85" name="TextBox 80"/>
            <p:cNvSpPr txBox="1">
              <a:spLocks noChangeArrowheads="1"/>
            </p:cNvSpPr>
            <p:nvPr/>
          </p:nvSpPr>
          <p:spPr bwMode="auto">
            <a:xfrm>
              <a:off x="2047272" y="2033089"/>
              <a:ext cx="569387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R1</a:t>
              </a:r>
            </a:p>
          </p:txBody>
        </p:sp>
      </p:grpSp>
      <p:grpSp>
        <p:nvGrpSpPr>
          <p:cNvPr id="2054" name="Group 157"/>
          <p:cNvGrpSpPr>
            <a:grpSpLocks/>
          </p:cNvGrpSpPr>
          <p:nvPr/>
        </p:nvGrpSpPr>
        <p:grpSpPr bwMode="auto">
          <a:xfrm>
            <a:off x="4724400" y="3048000"/>
            <a:ext cx="971550" cy="784225"/>
            <a:chOff x="1958487" y="1981201"/>
            <a:chExt cx="659637" cy="569337"/>
          </a:xfrm>
        </p:grpSpPr>
        <p:grpSp>
          <p:nvGrpSpPr>
            <p:cNvPr id="2079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2081" name="Oval 87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2" name="Oval 88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3" name="Oval 8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80" name="TextBox 86"/>
            <p:cNvSpPr txBox="1">
              <a:spLocks noChangeArrowheads="1"/>
            </p:cNvSpPr>
            <p:nvPr/>
          </p:nvSpPr>
          <p:spPr bwMode="auto">
            <a:xfrm>
              <a:off x="2048737" y="2027318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R2</a:t>
              </a:r>
            </a:p>
          </p:txBody>
        </p:sp>
      </p:grpSp>
      <p:grpSp>
        <p:nvGrpSpPr>
          <p:cNvPr id="2055" name="Group 95"/>
          <p:cNvGrpSpPr>
            <a:grpSpLocks/>
          </p:cNvGrpSpPr>
          <p:nvPr/>
        </p:nvGrpSpPr>
        <p:grpSpPr bwMode="auto">
          <a:xfrm>
            <a:off x="7662863" y="1828800"/>
            <a:ext cx="795337" cy="754063"/>
            <a:chOff x="7662672" y="1828800"/>
            <a:chExt cx="795528" cy="753298"/>
          </a:xfrm>
        </p:grpSpPr>
        <p:grpSp>
          <p:nvGrpSpPr>
            <p:cNvPr id="2074" name="Group 41"/>
            <p:cNvGrpSpPr>
              <a:grpSpLocks/>
            </p:cNvGrpSpPr>
            <p:nvPr/>
          </p:nvGrpSpPr>
          <p:grpSpPr bwMode="auto">
            <a:xfrm>
              <a:off x="7662672" y="1828800"/>
              <a:ext cx="795528" cy="753298"/>
              <a:chOff x="1323" y="1152"/>
              <a:chExt cx="843" cy="861"/>
            </a:xfrm>
          </p:grpSpPr>
          <p:sp>
            <p:nvSpPr>
              <p:cNvPr id="2076" name="Oval 42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7" name="Oval 43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7600"/>
                  </a:gs>
                  <a:gs pos="100000">
                    <a:srgbClr val="00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8" name="Oval 44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075" name="TextBox 94"/>
            <p:cNvSpPr txBox="1">
              <a:spLocks noChangeArrowheads="1"/>
            </p:cNvSpPr>
            <p:nvPr/>
          </p:nvSpPr>
          <p:spPr bwMode="auto">
            <a:xfrm>
              <a:off x="7863050" y="1844922"/>
              <a:ext cx="4427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/>
                <a:t>D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828800" y="1814513"/>
            <a:ext cx="2135188" cy="1157287"/>
            <a:chOff x="1828800" y="1854485"/>
            <a:chExt cx="1449388" cy="707886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878370" y="1877492"/>
            <a:ext cx="516176" cy="544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Equation" r:id="rId4" imgW="380880" imgH="457200" progId="Equation.3">
                    <p:embed/>
                  </p:oleObj>
                </mc:Choice>
                <mc:Fallback>
                  <p:oleObj name="Equation" r:id="rId4" imgW="3808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8370" y="1877492"/>
                          <a:ext cx="516176" cy="5449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1828800" y="1889442"/>
              <a:ext cx="609928" cy="533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2133764" y="1889442"/>
              <a:ext cx="1143346" cy="97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133764" y="2420600"/>
              <a:ext cx="1143346" cy="194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2" name="TextBox 123"/>
            <p:cNvSpPr txBox="1">
              <a:spLocks noChangeArrowheads="1"/>
            </p:cNvSpPr>
            <p:nvPr/>
          </p:nvSpPr>
          <p:spPr bwMode="auto">
            <a:xfrm>
              <a:off x="2686455" y="1854485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3011099" y="2143801"/>
              <a:ext cx="533099" cy="107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3733800" y="3810000"/>
            <a:ext cx="2135188" cy="1143000"/>
            <a:chOff x="4419600" y="3751985"/>
            <a:chExt cx="1448594" cy="707886"/>
          </a:xfrm>
        </p:grpSpPr>
        <p:grpSp>
          <p:nvGrpSpPr>
            <p:cNvPr id="2063" name="Group 67"/>
            <p:cNvGrpSpPr>
              <a:grpSpLocks/>
            </p:cNvGrpSpPr>
            <p:nvPr/>
          </p:nvGrpSpPr>
          <p:grpSpPr bwMode="auto">
            <a:xfrm>
              <a:off x="4419600" y="3809993"/>
              <a:ext cx="1448594" cy="547849"/>
              <a:chOff x="4419600" y="3809993"/>
              <a:chExt cx="1448594" cy="547849"/>
            </a:xfrm>
          </p:grpSpPr>
          <p:graphicFrame>
            <p:nvGraphicFramePr>
              <p:cNvPr id="2051" name="Object 3"/>
              <p:cNvGraphicFramePr>
                <a:graphicFrameLocks noChangeAspect="1"/>
              </p:cNvGraphicFramePr>
              <p:nvPr/>
            </p:nvGraphicFramePr>
            <p:xfrm>
              <a:off x="4469161" y="3809993"/>
              <a:ext cx="516085" cy="5446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2" name="Equation" r:id="rId6" imgW="380880" imgH="457200" progId="Equation.3">
                      <p:embed/>
                    </p:oleObj>
                  </mc:Choice>
                  <mc:Fallback>
                    <p:oleObj name="Equation" r:id="rId6" imgW="38088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9161" y="3809993"/>
                            <a:ext cx="516085" cy="5446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6" name="Rectangle 125"/>
              <p:cNvSpPr/>
              <p:nvPr/>
            </p:nvSpPr>
            <p:spPr>
              <a:xfrm>
                <a:off x="4419600" y="3820807"/>
                <a:ext cx="609594" cy="5338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4724397" y="3820807"/>
                <a:ext cx="1142719" cy="1966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724397" y="4352705"/>
                <a:ext cx="1142719" cy="1966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5601215" y="4090642"/>
                <a:ext cx="532881" cy="10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4" name="TextBox 69"/>
            <p:cNvSpPr txBox="1">
              <a:spLocks noChangeArrowheads="1"/>
            </p:cNvSpPr>
            <p:nvPr/>
          </p:nvSpPr>
          <p:spPr bwMode="auto">
            <a:xfrm>
              <a:off x="5277009" y="3751985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</p:grpSp>
      <p:sp>
        <p:nvSpPr>
          <p:cNvPr id="72" name="Down Arrow 71"/>
          <p:cNvSpPr/>
          <p:nvPr/>
        </p:nvSpPr>
        <p:spPr>
          <a:xfrm>
            <a:off x="7239000" y="4572000"/>
            <a:ext cx="228600" cy="381000"/>
          </a:xfrm>
          <a:prstGeom prst="down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3" name="Object 4"/>
          <p:cNvGraphicFramePr>
            <a:graphicFrameLocks noChangeAspect="1"/>
          </p:cNvGraphicFramePr>
          <p:nvPr/>
        </p:nvGraphicFramePr>
        <p:xfrm>
          <a:off x="6948488" y="4876800"/>
          <a:ext cx="9096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8" imgW="368280" imgH="215640" progId="Equation.3">
                  <p:embed/>
                </p:oleObj>
              </mc:Choice>
              <mc:Fallback>
                <p:oleObj name="Equation" r:id="rId8" imgW="368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876800"/>
                        <a:ext cx="9096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486400" y="4459288"/>
            <a:ext cx="1455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Solve 2</a:t>
            </a:r>
          </a:p>
          <a:p>
            <a:pPr algn="ctr"/>
            <a:r>
              <a:rPr lang="en-US" sz="2400" b="1"/>
              <a:t>equations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85800" y="5572125"/>
            <a:ext cx="709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latin typeface="Gill Sans MT" pitchFamily="34" charset="0"/>
              </a:rPr>
              <a:t>Destination decodes by solving linear equations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6250" y="5372100"/>
            <a:ext cx="8210550" cy="80010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tIns="182880" bIns="18288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Randomness prevents duplicates without co-ordination</a:t>
            </a:r>
            <a:endParaRPr lang="en-US" sz="2800" dirty="0">
              <a:solidFill>
                <a:schemeClr val="bg1"/>
              </a:solidFill>
              <a:latin typeface="Gill Sans MT" pitchFamily="34" charset="0"/>
              <a:cs typeface="+mn-cs"/>
            </a:endParaRPr>
          </a:p>
        </p:txBody>
      </p:sp>
      <p:sp>
        <p:nvSpPr>
          <p:cNvPr id="43" name="Title 5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MIXIT Prevents Duplicates using </a:t>
            </a:r>
            <a:br>
              <a:rPr lang="en-US" sz="4000" dirty="0" smtClean="0">
                <a:solidFill>
                  <a:srgbClr val="0000CC"/>
                </a:solidFill>
              </a:rPr>
            </a:br>
            <a:r>
              <a:rPr lang="en-US" sz="4000" dirty="0" smtClean="0">
                <a:solidFill>
                  <a:srgbClr val="0000CC"/>
                </a:solidFill>
              </a:rPr>
              <a:t>Symbol Level Network Coding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5 -0.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55833 0.0844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/>
      <p:bldP spid="75" grpId="0"/>
      <p:bldP spid="75" grpId="1"/>
      <p:bldP spid="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4786313" y="4613275"/>
            <a:ext cx="6096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2338388" y="1676400"/>
            <a:ext cx="1169987" cy="1530350"/>
            <a:chOff x="1342598" y="3352800"/>
            <a:chExt cx="1170310" cy="1530925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1076592" y="3779204"/>
              <a:ext cx="533600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44185" y="3511610"/>
              <a:ext cx="1141728" cy="158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55302" y="4032505"/>
              <a:ext cx="1143316" cy="158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6" name="Object 2"/>
            <p:cNvGraphicFramePr>
              <a:graphicFrameLocks noChangeAspect="1"/>
            </p:cNvGraphicFramePr>
            <p:nvPr/>
          </p:nvGraphicFramePr>
          <p:xfrm>
            <a:off x="1500000" y="3587750"/>
            <a:ext cx="292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6" name="Equation" r:id="rId4" imgW="164880" imgH="215640" progId="Equation.3">
                    <p:embed/>
                  </p:oleObj>
                </mc:Choice>
                <mc:Fallback>
                  <p:oleObj name="Equation" r:id="rId4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000" y="3587750"/>
                          <a:ext cx="2921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>
              <a:off x="1710179" y="3771263"/>
              <a:ext cx="53360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078179" y="4616131"/>
              <a:ext cx="53360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344185" y="4350125"/>
              <a:ext cx="1143316" cy="158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355302" y="4869433"/>
              <a:ext cx="1143316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708591" y="4608191"/>
              <a:ext cx="533600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9" name="TextBox 53"/>
            <p:cNvSpPr txBox="1">
              <a:spLocks noChangeArrowheads="1"/>
            </p:cNvSpPr>
            <p:nvPr/>
          </p:nvSpPr>
          <p:spPr bwMode="auto">
            <a:xfrm>
              <a:off x="1973978" y="4175045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  <p:sp>
          <p:nvSpPr>
            <p:cNvPr id="3140" name="TextBox 55"/>
            <p:cNvSpPr txBox="1">
              <a:spLocks noChangeArrowheads="1"/>
            </p:cNvSpPr>
            <p:nvPr/>
          </p:nvSpPr>
          <p:spPr bwMode="auto">
            <a:xfrm>
              <a:off x="1973978" y="3352800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</p:grpSp>
      <p:grpSp>
        <p:nvGrpSpPr>
          <p:cNvPr id="3086" name="Group 145"/>
          <p:cNvGrpSpPr>
            <a:grpSpLocks/>
          </p:cNvGrpSpPr>
          <p:nvPr/>
        </p:nvGrpSpPr>
        <p:grpSpPr bwMode="auto">
          <a:xfrm>
            <a:off x="2384425" y="1120775"/>
            <a:ext cx="969963" cy="768350"/>
            <a:chOff x="1958487" y="1981201"/>
            <a:chExt cx="658172" cy="575109"/>
          </a:xfrm>
        </p:grpSpPr>
        <p:grpSp>
          <p:nvGrpSpPr>
            <p:cNvPr id="3126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3128" name="Oval 81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29" name="Oval 82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30" name="Oval 83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27" name="TextBox 80"/>
            <p:cNvSpPr txBox="1">
              <a:spLocks noChangeArrowheads="1"/>
            </p:cNvSpPr>
            <p:nvPr/>
          </p:nvSpPr>
          <p:spPr bwMode="auto">
            <a:xfrm>
              <a:off x="2047272" y="2033089"/>
              <a:ext cx="569387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R1</a:t>
              </a:r>
            </a:p>
          </p:txBody>
        </p:sp>
      </p:grpSp>
      <p:grpSp>
        <p:nvGrpSpPr>
          <p:cNvPr id="3087" name="Group 157"/>
          <p:cNvGrpSpPr>
            <a:grpSpLocks/>
          </p:cNvGrpSpPr>
          <p:nvPr/>
        </p:nvGrpSpPr>
        <p:grpSpPr bwMode="auto">
          <a:xfrm>
            <a:off x="4724400" y="3048000"/>
            <a:ext cx="971550" cy="784225"/>
            <a:chOff x="1958487" y="1981201"/>
            <a:chExt cx="659637" cy="569337"/>
          </a:xfrm>
        </p:grpSpPr>
        <p:grpSp>
          <p:nvGrpSpPr>
            <p:cNvPr id="3121" name="Group 71"/>
            <p:cNvGrpSpPr>
              <a:grpSpLocks/>
            </p:cNvGrpSpPr>
            <p:nvPr/>
          </p:nvGrpSpPr>
          <p:grpSpPr bwMode="auto">
            <a:xfrm>
              <a:off x="1958487" y="1981201"/>
              <a:ext cx="530453" cy="569337"/>
              <a:chOff x="1323" y="1152"/>
              <a:chExt cx="843" cy="861"/>
            </a:xfrm>
          </p:grpSpPr>
          <p:sp>
            <p:nvSpPr>
              <p:cNvPr id="3123" name="Oval 87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24" name="Oval 88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25" name="Oval 8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22" name="TextBox 86"/>
            <p:cNvSpPr txBox="1">
              <a:spLocks noChangeArrowheads="1"/>
            </p:cNvSpPr>
            <p:nvPr/>
          </p:nvSpPr>
          <p:spPr bwMode="auto">
            <a:xfrm>
              <a:off x="2048737" y="2027318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>
                  <a:solidFill>
                    <a:schemeClr val="bg1"/>
                  </a:solidFill>
                </a:rPr>
                <a:t>R2</a:t>
              </a:r>
            </a:p>
          </p:txBody>
        </p:sp>
      </p:grpSp>
      <p:grpSp>
        <p:nvGrpSpPr>
          <p:cNvPr id="3088" name="Group 95"/>
          <p:cNvGrpSpPr>
            <a:grpSpLocks/>
          </p:cNvGrpSpPr>
          <p:nvPr/>
        </p:nvGrpSpPr>
        <p:grpSpPr bwMode="auto">
          <a:xfrm>
            <a:off x="7662863" y="1828800"/>
            <a:ext cx="795337" cy="754063"/>
            <a:chOff x="7662672" y="1828800"/>
            <a:chExt cx="795528" cy="753298"/>
          </a:xfrm>
        </p:grpSpPr>
        <p:grpSp>
          <p:nvGrpSpPr>
            <p:cNvPr id="3116" name="Group 41"/>
            <p:cNvGrpSpPr>
              <a:grpSpLocks/>
            </p:cNvGrpSpPr>
            <p:nvPr/>
          </p:nvGrpSpPr>
          <p:grpSpPr bwMode="auto">
            <a:xfrm>
              <a:off x="7662672" y="1828800"/>
              <a:ext cx="795528" cy="753298"/>
              <a:chOff x="1323" y="1152"/>
              <a:chExt cx="843" cy="861"/>
            </a:xfrm>
          </p:grpSpPr>
          <p:sp>
            <p:nvSpPr>
              <p:cNvPr id="3118" name="Oval 42"/>
              <p:cNvSpPr>
                <a:spLocks noChangeArrowheads="1"/>
              </p:cNvSpPr>
              <p:nvPr/>
            </p:nvSpPr>
            <p:spPr bwMode="auto">
              <a:xfrm>
                <a:off x="1323" y="1170"/>
                <a:ext cx="843" cy="84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19" name="Oval 43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720" cy="720"/>
              </a:xfrm>
              <a:prstGeom prst="ellipse">
                <a:avLst/>
              </a:prstGeom>
              <a:gradFill rotWithShape="1">
                <a:gsLst>
                  <a:gs pos="0">
                    <a:srgbClr val="007600"/>
                  </a:gs>
                  <a:gs pos="100000">
                    <a:srgbClr val="00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20" name="Oval 44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528" cy="3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17" name="TextBox 94"/>
            <p:cNvSpPr txBox="1">
              <a:spLocks noChangeArrowheads="1"/>
            </p:cNvSpPr>
            <p:nvPr/>
          </p:nvSpPr>
          <p:spPr bwMode="auto">
            <a:xfrm>
              <a:off x="7863050" y="1844922"/>
              <a:ext cx="4427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200" b="1"/>
                <a:t>D</a:t>
              </a:r>
            </a:p>
          </p:txBody>
        </p:sp>
      </p:grp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503488" y="2728913"/>
          <a:ext cx="336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6" imgW="190440" imgH="215640" progId="Equation.3">
                  <p:embed/>
                </p:oleObj>
              </mc:Choice>
              <mc:Fallback>
                <p:oleObj name="Equation" r:id="rId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2728913"/>
                        <a:ext cx="3365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520700" y="1797050"/>
            <a:ext cx="1765300" cy="1330325"/>
            <a:chOff x="520700" y="1886168"/>
            <a:chExt cx="1765300" cy="1329998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20700" y="2127250"/>
            <a:ext cx="836613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8" name="Equation" r:id="rId8" imgW="380880" imgH="457200" progId="Equation.3">
                    <p:embed/>
                  </p:oleObj>
                </mc:Choice>
                <mc:Fallback>
                  <p:oleObj name="Equation" r:id="rId8" imgW="3808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" y="2127250"/>
                          <a:ext cx="836613" cy="882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533400" y="2146454"/>
              <a:ext cx="838200" cy="825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V="1">
              <a:off x="1447800" y="2133757"/>
              <a:ext cx="838200" cy="304725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>
              <a:off x="1447800" y="2819389"/>
              <a:ext cx="838200" cy="152363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892409" y="1886168"/>
            <a:ext cx="2254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9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409" y="1886168"/>
                          <a:ext cx="225425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1860332" y="2924066"/>
            <a:ext cx="227013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0" name="Equation" r:id="rId12" imgW="126720" imgH="164880" progId="Equation.3">
                    <p:embed/>
                  </p:oleObj>
                </mc:Choice>
                <mc:Fallback>
                  <p:oleObj name="Equation" r:id="rId1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0332" y="2924066"/>
                          <a:ext cx="227013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2" name="Straight Connector 121"/>
            <p:cNvCxnSpPr/>
            <p:nvPr/>
          </p:nvCxnSpPr>
          <p:spPr>
            <a:xfrm>
              <a:off x="685800" y="2146454"/>
              <a:ext cx="114300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85800" y="2966990"/>
              <a:ext cx="1143000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5" name="TextBox 123"/>
            <p:cNvSpPr txBox="1">
              <a:spLocks noChangeArrowheads="1"/>
            </p:cNvSpPr>
            <p:nvPr/>
          </p:nvSpPr>
          <p:spPr bwMode="auto">
            <a:xfrm>
              <a:off x="1413368" y="2077352"/>
              <a:ext cx="57419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/>
                <a:t>…</a:t>
              </a:r>
            </a:p>
          </p:txBody>
        </p:sp>
      </p:grpSp>
      <p:grpSp>
        <p:nvGrpSpPr>
          <p:cNvPr id="3090" name="Group 129"/>
          <p:cNvGrpSpPr>
            <a:grpSpLocks/>
          </p:cNvGrpSpPr>
          <p:nvPr/>
        </p:nvGrpSpPr>
        <p:grpSpPr bwMode="auto">
          <a:xfrm>
            <a:off x="4773613" y="3622675"/>
            <a:ext cx="1169987" cy="1531938"/>
            <a:chOff x="1342598" y="3352800"/>
            <a:chExt cx="1170310" cy="1530925"/>
          </a:xfrm>
        </p:grpSpPr>
        <p:cxnSp>
          <p:nvCxnSpPr>
            <p:cNvPr id="131" name="Straight Connector 130"/>
            <p:cNvCxnSpPr/>
            <p:nvPr/>
          </p:nvCxnSpPr>
          <p:spPr>
            <a:xfrm rot="5400000">
              <a:off x="1076869" y="3778761"/>
              <a:ext cx="533047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344185" y="3511445"/>
              <a:ext cx="1141728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355302" y="4031801"/>
              <a:ext cx="1143316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1500083" y="3587046"/>
            <a:ext cx="2921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1" name="Equation" r:id="rId14" imgW="164880" imgH="215640" progId="Equation.3">
                    <p:embed/>
                  </p:oleObj>
                </mc:Choice>
                <mc:Fallback>
                  <p:oleObj name="Equation" r:id="rId14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083" y="3587046"/>
                          <a:ext cx="2921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5" name="Straight Connector 134"/>
            <p:cNvCxnSpPr/>
            <p:nvPr/>
          </p:nvCxnSpPr>
          <p:spPr>
            <a:xfrm rot="5400000">
              <a:off x="1710455" y="3770829"/>
              <a:ext cx="533047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1078456" y="4616407"/>
              <a:ext cx="533047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344185" y="4349091"/>
              <a:ext cx="1143316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355302" y="4869446"/>
              <a:ext cx="1143316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1708868" y="4608474"/>
              <a:ext cx="533047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8" name="TextBox 139"/>
            <p:cNvSpPr txBox="1">
              <a:spLocks noChangeArrowheads="1"/>
            </p:cNvSpPr>
            <p:nvPr/>
          </p:nvSpPr>
          <p:spPr bwMode="auto">
            <a:xfrm>
              <a:off x="1973978" y="4175045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  <p:sp>
          <p:nvSpPr>
            <p:cNvPr id="3109" name="TextBox 140"/>
            <p:cNvSpPr txBox="1">
              <a:spLocks noChangeArrowheads="1"/>
            </p:cNvSpPr>
            <p:nvPr/>
          </p:nvSpPr>
          <p:spPr bwMode="auto">
            <a:xfrm>
              <a:off x="1973978" y="3352800"/>
              <a:ext cx="5389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/>
                <a:t>…</a:t>
              </a:r>
            </a:p>
          </p:txBody>
        </p:sp>
      </p:grp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938713" y="4675188"/>
          <a:ext cx="336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16" imgW="190440" imgH="215640" progId="Equation.3">
                  <p:embed/>
                </p:oleObj>
              </mc:Choice>
              <mc:Fallback>
                <p:oleObj name="Equation" r:id="rId1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4675188"/>
                        <a:ext cx="3365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Box 155"/>
          <p:cNvSpPr txBox="1">
            <a:spLocks noChangeArrowheads="1"/>
          </p:cNvSpPr>
          <p:nvPr/>
        </p:nvSpPr>
        <p:spPr bwMode="auto">
          <a:xfrm>
            <a:off x="228600" y="5572125"/>
            <a:ext cx="846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latin typeface="Gill Sans MT" pitchFamily="34" charset="0"/>
              </a:rPr>
              <a:t>Routers create random combinations of correct symbols</a:t>
            </a:r>
          </a:p>
        </p:txBody>
      </p:sp>
      <p:grpSp>
        <p:nvGrpSpPr>
          <p:cNvPr id="11" name="Group 178"/>
          <p:cNvGrpSpPr>
            <a:grpSpLocks/>
          </p:cNvGrpSpPr>
          <p:nvPr/>
        </p:nvGrpSpPr>
        <p:grpSpPr bwMode="auto">
          <a:xfrm>
            <a:off x="2922588" y="3811588"/>
            <a:ext cx="1752600" cy="1336675"/>
            <a:chOff x="533400" y="1906588"/>
            <a:chExt cx="1752600" cy="1336457"/>
          </a:xfrm>
        </p:grpSpPr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675403" y="2344738"/>
            <a:ext cx="557213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3" name="Equation" r:id="rId18" imgW="253800" imgH="215640" progId="Equation.3">
                    <p:embed/>
                  </p:oleObj>
                </mc:Choice>
                <mc:Fallback>
                  <p:oleObj name="Equation" r:id="rId18" imgW="253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403" y="2344738"/>
                          <a:ext cx="557213" cy="415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1" name="Rectangle 180"/>
            <p:cNvSpPr/>
            <p:nvPr/>
          </p:nvSpPr>
          <p:spPr>
            <a:xfrm>
              <a:off x="533400" y="2133563"/>
              <a:ext cx="838200" cy="838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rot="10800000" flipV="1">
              <a:off x="1447800" y="2133563"/>
              <a:ext cx="838200" cy="30475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rot="10800000">
              <a:off x="1447800" y="2819251"/>
              <a:ext cx="838200" cy="152375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1908891" y="1906588"/>
            <a:ext cx="2254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4" name="Equation" r:id="rId20" imgW="126720" imgH="177480" progId="Equation.3">
                    <p:embed/>
                  </p:oleObj>
                </mc:Choice>
                <mc:Fallback>
                  <p:oleObj name="Equation" r:id="rId20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891" y="1906588"/>
                          <a:ext cx="2254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1"/>
            <p:cNvGraphicFramePr>
              <a:graphicFrameLocks noChangeAspect="1"/>
            </p:cNvGraphicFramePr>
            <p:nvPr/>
          </p:nvGraphicFramePr>
          <p:xfrm>
            <a:off x="1924112" y="2928720"/>
            <a:ext cx="227012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5" name="Equation" r:id="rId22" imgW="126720" imgH="177480" progId="Equation.3">
                    <p:embed/>
                  </p:oleObj>
                </mc:Choice>
                <mc:Fallback>
                  <p:oleObj name="Equation" r:id="rId22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112" y="2928720"/>
                          <a:ext cx="227012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6" name="Straight Connector 185"/>
            <p:cNvCxnSpPr/>
            <p:nvPr/>
          </p:nvCxnSpPr>
          <p:spPr>
            <a:xfrm>
              <a:off x="685800" y="2130388"/>
              <a:ext cx="114300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85800" y="2966865"/>
              <a:ext cx="1143000" cy="158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9" name="TextBox 187"/>
            <p:cNvSpPr txBox="1">
              <a:spLocks noChangeArrowheads="1"/>
            </p:cNvSpPr>
            <p:nvPr/>
          </p:nvSpPr>
          <p:spPr bwMode="auto">
            <a:xfrm>
              <a:off x="1413368" y="2045820"/>
              <a:ext cx="57419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/>
                <a:t>…</a:t>
              </a:r>
            </a:p>
          </p:txBody>
        </p:sp>
      </p:grpSp>
      <p:sp>
        <p:nvSpPr>
          <p:cNvPr id="70" name="Title 5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CC"/>
                </a:solidFill>
              </a:rPr>
              <a:t>MIXIT Prevents Duplicates using </a:t>
            </a:r>
            <a:br>
              <a:rPr lang="en-US" sz="4000" dirty="0" smtClean="0">
                <a:solidFill>
                  <a:srgbClr val="0000CC"/>
                </a:solidFill>
              </a:rPr>
            </a:br>
            <a:r>
              <a:rPr lang="en-US" sz="4000" dirty="0" smtClean="0">
                <a:solidFill>
                  <a:srgbClr val="0000CC"/>
                </a:solidFill>
              </a:rPr>
              <a:t>Symbol Level Network Coding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838200" y="990600"/>
          <a:ext cx="7696199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224213" y="5256213"/>
            <a:ext cx="31765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GoudySans"/>
              </a:rPr>
              <a:t>Throughput (Kbps)</a:t>
            </a:r>
            <a:endParaRPr lang="en-US" sz="2000" dirty="0">
              <a:latin typeface="GoudySans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 rot="-5400000">
            <a:off x="-156368" y="2266156"/>
            <a:ext cx="14859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GoudySans"/>
              </a:rPr>
              <a:t>CDF</a:t>
            </a:r>
            <a:endParaRPr lang="en-US" sz="2000">
              <a:latin typeface="GoudySans"/>
            </a:endParaRPr>
          </a:p>
        </p:txBody>
      </p:sp>
      <p:sp>
        <p:nvSpPr>
          <p:cNvPr id="36870" name="Title 1"/>
          <p:cNvSpPr>
            <a:spLocks noGrp="1"/>
          </p:cNvSpPr>
          <p:nvPr>
            <p:ph type="title"/>
          </p:nvPr>
        </p:nvSpPr>
        <p:spPr>
          <a:xfrm>
            <a:off x="47625" y="0"/>
            <a:ext cx="90678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CC"/>
                </a:solidFill>
              </a:rPr>
              <a:t>Throughput Comparison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92475" y="2817813"/>
            <a:ext cx="1676400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729038" y="2393950"/>
            <a:ext cx="8143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GoudySans"/>
              </a:rPr>
              <a:t>2.1x</a:t>
            </a:r>
            <a:endParaRPr lang="en-US" sz="2000">
              <a:latin typeface="GoudySan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3200" y="2971800"/>
            <a:ext cx="21336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300413" y="2895600"/>
            <a:ext cx="8143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GoudySans"/>
              </a:rPr>
              <a:t>3x</a:t>
            </a:r>
            <a:endParaRPr lang="en-US" sz="2000">
              <a:latin typeface="GoudySans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6781800" y="3727450"/>
            <a:ext cx="2190750" cy="523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92D050"/>
                </a:solidFill>
              </a:rPr>
              <a:t>Shortest Path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6827838" y="3221038"/>
            <a:ext cx="1117600" cy="523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MORE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6823075" y="2727325"/>
            <a:ext cx="1065213" cy="523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MIXIT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867400" y="2971800"/>
            <a:ext cx="914400" cy="1588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51525" y="3506788"/>
            <a:ext cx="914400" cy="158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70575" y="3992563"/>
            <a:ext cx="914400" cy="1587"/>
          </a:xfrm>
          <a:prstGeom prst="line">
            <a:avLst/>
          </a:prstGeom>
          <a:ln w="571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104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Points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Coding in wireless networks have significant benefits compared to wired counterpart.</a:t>
            </a:r>
          </a:p>
          <a:p>
            <a:r>
              <a:rPr lang="en-US" dirty="0" smtClean="0"/>
              <a:t>Probably some patches are necessary for TCP to cope up with the wireless gotchas.</a:t>
            </a:r>
          </a:p>
          <a:p>
            <a:pPr lvl="1"/>
            <a:r>
              <a:rPr lang="en-US" dirty="0" smtClean="0"/>
              <a:t>Hints: Wireless is generally the first hop.</a:t>
            </a:r>
          </a:p>
          <a:p>
            <a:r>
              <a:rPr lang="en-US" dirty="0" smtClean="0"/>
              <a:t>Don’t blame the broadcast nature of wireless. You can tame it for your benefit.</a:t>
            </a:r>
          </a:p>
          <a:p>
            <a:r>
              <a:rPr lang="en-US" dirty="0" smtClean="0"/>
              <a:t>RTS-CTS is probably a toy solution to a much harder problem </a:t>
            </a:r>
          </a:p>
          <a:p>
            <a:pPr lvl="1"/>
            <a:r>
              <a:rPr lang="en-US" dirty="0" smtClean="0"/>
              <a:t>We can algorithmically approach the combat hidden terminals to increase throughput mileage … </a:t>
            </a:r>
          </a:p>
          <a:p>
            <a:r>
              <a:rPr lang="en-US" dirty="0" smtClean="0"/>
              <a:t>Decreasing medium contention is rewarding.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could be an optimal queue monitoring strategy, and what about the bounds on the queues?</a:t>
            </a:r>
          </a:p>
          <a:p>
            <a:r>
              <a:rPr lang="en-US" dirty="0"/>
              <a:t>COPE exploits inter-flow coding, </a:t>
            </a:r>
            <a:r>
              <a:rPr lang="en-US" dirty="0" smtClean="0"/>
              <a:t>MORE exploits </a:t>
            </a:r>
            <a:r>
              <a:rPr lang="en-US" dirty="0"/>
              <a:t>intra-flow </a:t>
            </a:r>
            <a:r>
              <a:rPr lang="en-US" dirty="0" smtClean="0"/>
              <a:t>coding. Can we exploit both at the same time?</a:t>
            </a:r>
          </a:p>
          <a:p>
            <a:r>
              <a:rPr lang="en-US" dirty="0" smtClean="0"/>
              <a:t>What type of networks/traffic will benefit from this architecture ? Can we place relay nodes strategically?</a:t>
            </a:r>
          </a:p>
          <a:p>
            <a:pPr lvl="1"/>
            <a:r>
              <a:rPr lang="en-US" dirty="0" smtClean="0"/>
              <a:t>Traditional TCP with wireless access points ?</a:t>
            </a:r>
          </a:p>
          <a:p>
            <a:pPr lvl="1"/>
            <a:r>
              <a:rPr lang="en-US" dirty="0" smtClean="0"/>
              <a:t>Telecom Networks ?</a:t>
            </a:r>
          </a:p>
          <a:p>
            <a:pPr lvl="1"/>
            <a:r>
              <a:rPr lang="en-US" dirty="0" smtClean="0"/>
              <a:t>Content Delivery Networks ?</a:t>
            </a:r>
          </a:p>
          <a:p>
            <a:pPr lvl="1"/>
            <a:r>
              <a:rPr lang="en-US" dirty="0" smtClean="0"/>
              <a:t>Sensor Networks ?</a:t>
            </a:r>
          </a:p>
          <a:p>
            <a:pPr lvl="1"/>
            <a:r>
              <a:rPr lang="en-US" dirty="0" smtClean="0"/>
              <a:t>Wireless Ad Hoc Networks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98080" cy="5257800"/>
          </a:xfrm>
        </p:spPr>
        <p:txBody>
          <a:bodyPr>
            <a:noAutofit/>
          </a:bodyPr>
          <a:lstStyle/>
          <a:p>
            <a:pPr marL="182880" lvl="1"/>
            <a:r>
              <a:rPr lang="en-US" dirty="0" smtClean="0"/>
              <a:t>Output </a:t>
            </a:r>
            <a:r>
              <a:rPr lang="en-US" dirty="0" smtClean="0"/>
              <a:t>Queue</a:t>
            </a:r>
          </a:p>
          <a:p>
            <a:pPr marL="182880" lvl="1"/>
            <a:r>
              <a:rPr lang="en-US" dirty="0" smtClean="0"/>
              <a:t>Two per-neighbor virtual </a:t>
            </a:r>
            <a:r>
              <a:rPr lang="en-US" dirty="0" smtClean="0"/>
              <a:t>queues</a:t>
            </a:r>
          </a:p>
          <a:p>
            <a:pPr marL="457200" lvl="2"/>
            <a:r>
              <a:rPr lang="en-US" dirty="0" smtClean="0"/>
              <a:t>(For </a:t>
            </a:r>
            <a:r>
              <a:rPr lang="en-US" dirty="0" smtClean="0"/>
              <a:t>small and large </a:t>
            </a:r>
            <a:r>
              <a:rPr lang="en-US" dirty="0" smtClean="0"/>
              <a:t>packet sizes) </a:t>
            </a:r>
          </a:p>
          <a:p>
            <a:pPr marL="182880" lvl="1"/>
            <a:r>
              <a:rPr lang="en-US" dirty="0" smtClean="0"/>
              <a:t>Hash </a:t>
            </a:r>
            <a:r>
              <a:rPr lang="en-US" dirty="0" smtClean="0"/>
              <a:t>table</a:t>
            </a:r>
          </a:p>
          <a:p>
            <a:pPr marL="182880" lvl="1">
              <a:buNone/>
            </a:pPr>
            <a:r>
              <a:rPr lang="en-US" dirty="0" smtClean="0"/>
              <a:t>	 (Keyed on </a:t>
            </a:r>
            <a:r>
              <a:rPr lang="en-US" i="1" dirty="0" smtClean="0"/>
              <a:t>packet-id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Each </a:t>
            </a:r>
            <a:r>
              <a:rPr lang="en-US" dirty="0" smtClean="0"/>
              <a:t>node maintains a packet pool</a:t>
            </a:r>
          </a:p>
          <a:p>
            <a:pPr lvl="1"/>
            <a:r>
              <a:rPr lang="en-US" dirty="0" smtClean="0"/>
              <a:t>When a node receives an </a:t>
            </a:r>
            <a:r>
              <a:rPr lang="en-US" dirty="0" err="1" smtClean="0"/>
              <a:t>XORed</a:t>
            </a:r>
            <a:r>
              <a:rPr lang="en-US" dirty="0" smtClean="0"/>
              <a:t> collection of packets, it searches for the corresponding native node from it’s pool</a:t>
            </a:r>
          </a:p>
          <a:p>
            <a:pPr lvl="1"/>
            <a:r>
              <a:rPr lang="en-US" dirty="0" smtClean="0"/>
              <a:t>It ultimately XORs the </a:t>
            </a:r>
            <a:r>
              <a:rPr lang="en-US" i="1" dirty="0" smtClean="0"/>
              <a:t>n</a:t>
            </a:r>
            <a:r>
              <a:rPr lang="en-US" dirty="0" smtClean="0"/>
              <a:t> - 1 packets with the received encoded packet to retrieve it’s own native packet.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way to relay a packet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841645"/>
            <a:ext cx="12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Alice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9769" y="2841645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Bob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0991" y="2593936"/>
            <a:ext cx="96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Relay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33950" y="2954576"/>
            <a:ext cx="533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15591" y="2954576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88171" y="5877580"/>
            <a:ext cx="226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4 transmissions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1991" y="3442766"/>
            <a:ext cx="3276600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243991" y="3486388"/>
            <a:ext cx="2895600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9F49DDC-7C61-4032-AAC7-9A4A90A9B6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91" y="2909366"/>
            <a:ext cx="1219200" cy="914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3764856"/>
            <a:ext cx="533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70011" y="3764856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63191" y="2533197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Transmission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0200" y="2585244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Transmission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4120" y="4145856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Transmission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62441" y="4261644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Transmission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257800" y="3657600"/>
            <a:ext cx="2895600" cy="1588"/>
          </a:xfrm>
          <a:prstGeom prst="straightConnector1">
            <a:avLst/>
          </a:prstGeom>
          <a:ln w="38100"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929405" y="3640376"/>
            <a:ext cx="2895600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8529E-7 L 0.22084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1841E-6 L -0.1875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8529E-7 L 0.22084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1841E-6 L -0.1875 -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/>
      <p:bldP spid="20" grpId="0" animBg="1"/>
      <p:bldP spid="20" grpId="1" animBg="1"/>
      <p:bldP spid="21" grpId="0" animBg="1"/>
      <p:bldP spid="21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802.11 </a:t>
            </a:r>
            <a:r>
              <a:rPr lang="en-US" dirty="0" smtClean="0"/>
              <a:t>CSMA/CA, there is RTS-CTS-ACK mechanism.</a:t>
            </a:r>
          </a:p>
          <a:p>
            <a:pPr lvl="1"/>
            <a:r>
              <a:rPr lang="en-US" dirty="0" smtClean="0"/>
              <a:t>Exponential </a:t>
            </a:r>
            <a:r>
              <a:rPr lang="en-US" dirty="0" smtClean="0"/>
              <a:t>back-off if an </a:t>
            </a:r>
            <a:r>
              <a:rPr lang="en-US" b="1" i="1" dirty="0" err="1" smtClean="0">
                <a:solidFill>
                  <a:srgbClr val="7030A0"/>
                </a:solidFill>
              </a:rPr>
              <a:t>ack</a:t>
            </a:r>
            <a:r>
              <a:rPr lang="en-US" dirty="0" smtClean="0"/>
              <a:t> is not received.</a:t>
            </a:r>
          </a:p>
          <a:p>
            <a:r>
              <a:rPr lang="en-US" dirty="0" smtClean="0"/>
              <a:t>For 802.11 </a:t>
            </a:r>
            <a:r>
              <a:rPr lang="en-US" dirty="0" smtClean="0"/>
              <a:t>Broadcast, </a:t>
            </a:r>
            <a:r>
              <a:rPr lang="en-US" dirty="0" err="1" smtClean="0"/>
              <a:t>ack</a:t>
            </a:r>
            <a:r>
              <a:rPr lang="en-US" dirty="0" smtClean="0"/>
              <a:t> mechanism is unclear.</a:t>
            </a:r>
          </a:p>
          <a:p>
            <a:pPr lvl="1"/>
            <a:r>
              <a:rPr lang="en-US" dirty="0" smtClean="0"/>
              <a:t>Who will </a:t>
            </a:r>
            <a:r>
              <a:rPr lang="en-US" b="1" dirty="0" err="1" smtClean="0">
                <a:solidFill>
                  <a:srgbClr val="7030A0"/>
                </a:solidFill>
              </a:rPr>
              <a:t>ack</a:t>
            </a:r>
            <a:r>
              <a:rPr lang="en-US" dirty="0" smtClean="0"/>
              <a:t> ??</a:t>
            </a:r>
            <a:endParaRPr lang="en-US" dirty="0" smtClean="0"/>
          </a:p>
          <a:p>
            <a:r>
              <a:rPr lang="en-US" dirty="0" smtClean="0"/>
              <a:t>The solution is </a:t>
            </a:r>
            <a:r>
              <a:rPr lang="en-US" b="1" i="1" dirty="0" smtClean="0">
                <a:solidFill>
                  <a:srgbClr val="7030A0"/>
                </a:solidFill>
              </a:rPr>
              <a:t>Pseudo-Broadcast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Retransmissions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</a:t>
            </a:r>
            <a:r>
              <a:rPr lang="en-US" dirty="0" smtClean="0"/>
              <a:t>of loss</a:t>
            </a:r>
          </a:p>
          <a:p>
            <a:pPr lvl="1"/>
            <a:r>
              <a:rPr lang="en-US" dirty="0" smtClean="0"/>
              <a:t>Not receiving synchronous ACKs.</a:t>
            </a:r>
          </a:p>
          <a:p>
            <a:pPr lvl="1"/>
            <a:r>
              <a:rPr lang="en-US" dirty="0" smtClean="0"/>
              <a:t>When next-hop actually does not have enough information to decode it’s native packet.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since there is an overhead with extra headers, encoded packets are </a:t>
            </a:r>
            <a:r>
              <a:rPr lang="en-US" i="1" dirty="0" err="1" smtClean="0"/>
              <a:t>ack</a:t>
            </a:r>
            <a:r>
              <a:rPr lang="en-US" dirty="0" err="1" smtClean="0"/>
              <a:t>ed</a:t>
            </a:r>
            <a:r>
              <a:rPr lang="en-US" dirty="0" smtClean="0"/>
              <a:t> asynchronously.</a:t>
            </a:r>
          </a:p>
          <a:p>
            <a:r>
              <a:rPr lang="en-US" dirty="0" smtClean="0"/>
              <a:t>Retransmission event is scheduled</a:t>
            </a:r>
          </a:p>
          <a:p>
            <a:r>
              <a:rPr lang="en-US" dirty="0" smtClean="0"/>
              <a:t>Next-hop that received an encoded packet also schedules an </a:t>
            </a:r>
            <a:r>
              <a:rPr lang="en-US" i="1" dirty="0" err="1" smtClean="0"/>
              <a:t>ack</a:t>
            </a:r>
            <a:r>
              <a:rPr lang="en-US" dirty="0" smtClean="0"/>
              <a:t> event.</a:t>
            </a:r>
          </a:p>
        </p:txBody>
      </p:sp>
    </p:spTree>
    <p:extLst>
      <p:ext uri="{BB962C8B-B14F-4D97-AF65-F5344CB8AC3E}">
        <p14:creationId xmlns:p14="http://schemas.microsoft.com/office/powerpoint/2010/main" val="13576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TCP Reordering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Asynchronous </a:t>
            </a:r>
            <a:r>
              <a:rPr lang="en-US" i="1" dirty="0" err="1" smtClean="0"/>
              <a:t>ack</a:t>
            </a:r>
            <a:r>
              <a:rPr lang="en-US" dirty="0" err="1" smtClean="0"/>
              <a:t>s</a:t>
            </a:r>
            <a:r>
              <a:rPr lang="en-US" dirty="0" smtClean="0"/>
              <a:t> can cause reordering. As mentioned before, reordering can be confused by TCP as a sign of congestion.</a:t>
            </a:r>
          </a:p>
          <a:p>
            <a:r>
              <a:rPr lang="en-US" dirty="0" smtClean="0"/>
              <a:t>COPE maintains an </a:t>
            </a:r>
            <a:r>
              <a:rPr lang="en-US" i="1" dirty="0" smtClean="0"/>
              <a:t>ordering agent</a:t>
            </a:r>
          </a:p>
          <a:p>
            <a:r>
              <a:rPr lang="en-US" dirty="0" smtClean="0"/>
              <a:t>All non-TCP packets and packets whose final IP destinations are different from the current node are taken to the next level.</a:t>
            </a:r>
          </a:p>
          <a:p>
            <a:pPr lvl="1"/>
            <a:r>
              <a:rPr lang="en-US" dirty="0" smtClean="0"/>
              <a:t>Others are </a:t>
            </a:r>
            <a:r>
              <a:rPr lang="en-US" i="1" dirty="0" smtClean="0"/>
              <a:t>ordered</a:t>
            </a:r>
            <a:r>
              <a:rPr lang="en-US" dirty="0" smtClean="0"/>
              <a:t>! (Using TCP </a:t>
            </a:r>
            <a:r>
              <a:rPr lang="en-US" dirty="0" err="1" smtClean="0"/>
              <a:t>seq</a:t>
            </a:r>
            <a:r>
              <a:rPr lang="en-US" dirty="0" smtClean="0"/>
              <a:t> numbers)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51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Backup: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20 Node </a:t>
            </a:r>
            <a:r>
              <a:rPr lang="en-US" dirty="0" err="1" smtClean="0"/>
              <a:t>testbed</a:t>
            </a:r>
            <a:r>
              <a:rPr lang="en-US" dirty="0" smtClean="0"/>
              <a:t> that spans two floors, with offices, passages, etc.,</a:t>
            </a:r>
          </a:p>
          <a:p>
            <a:pPr lvl="1"/>
            <a:r>
              <a:rPr lang="en-US" dirty="0" smtClean="0"/>
              <a:t>Next-hops are between 1 and 6 hops in length, loss rates range between 0 – 30%,</a:t>
            </a:r>
          </a:p>
          <a:p>
            <a:pPr lvl="1"/>
            <a:r>
              <a:rPr lang="en-US" dirty="0" smtClean="0"/>
              <a:t>Experiments are run on 802.11a (Bit-rate = 6Mbps)</a:t>
            </a:r>
          </a:p>
          <a:p>
            <a:pPr lvl="1"/>
            <a:r>
              <a:rPr lang="en-US" dirty="0" smtClean="0"/>
              <a:t>COPE is implemented using the Click toolkit (?)</a:t>
            </a:r>
          </a:p>
          <a:p>
            <a:pPr lvl="1"/>
            <a:r>
              <a:rPr lang="en-US" dirty="0" smtClean="0"/>
              <a:t>Routing Protocol – </a:t>
            </a:r>
            <a:r>
              <a:rPr lang="en-US" dirty="0" err="1" smtClean="0"/>
              <a:t>Srcr</a:t>
            </a:r>
            <a:r>
              <a:rPr lang="en-US" dirty="0" smtClean="0"/>
              <a:t> (Uses </a:t>
            </a:r>
            <a:r>
              <a:rPr lang="en-US" dirty="0" err="1" smtClean="0"/>
              <a:t>Dijikstra’s</a:t>
            </a:r>
            <a:r>
              <a:rPr lang="en-US" dirty="0" smtClean="0"/>
              <a:t> shortest path algorithm with link weights based on the ETT metric)</a:t>
            </a:r>
          </a:p>
          <a:p>
            <a:pPr lvl="1"/>
            <a:r>
              <a:rPr lang="en-US" dirty="0" smtClean="0"/>
              <a:t>The hardware cards used operate in the 802.11 ad-hoc mode, with RTS/CTS </a:t>
            </a:r>
            <a:r>
              <a:rPr lang="en-US" b="1" i="1" dirty="0" smtClean="0"/>
              <a:t>“disabled”</a:t>
            </a:r>
            <a:r>
              <a:rPr lang="en-US" dirty="0" smtClean="0"/>
              <a:t>!</a:t>
            </a:r>
          </a:p>
          <a:p>
            <a:pPr lvl="1"/>
            <a:r>
              <a:rPr lang="en-US" i="1" dirty="0" err="1" smtClean="0"/>
              <a:t>udpgen</a:t>
            </a:r>
            <a:r>
              <a:rPr lang="en-US" dirty="0" smtClean="0"/>
              <a:t> for UDP traffic; </a:t>
            </a:r>
            <a:r>
              <a:rPr lang="en-US" i="1" dirty="0" err="1" smtClean="0"/>
              <a:t>ttcp</a:t>
            </a:r>
            <a:r>
              <a:rPr lang="en-US" dirty="0" smtClean="0"/>
              <a:t> for TCP traffic.</a:t>
            </a:r>
          </a:p>
          <a:p>
            <a:pPr lvl="1"/>
            <a:r>
              <a:rPr lang="en-US" dirty="0" smtClean="0"/>
              <a:t>The long-lived and short-lived flows have Poisson arrivals, with a </a:t>
            </a:r>
            <a:r>
              <a:rPr lang="en-US" dirty="0" err="1" smtClean="0"/>
              <a:t>pareto</a:t>
            </a:r>
            <a:r>
              <a:rPr lang="en-US" dirty="0" smtClean="0"/>
              <a:t> file size of shape parameter 1.17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53632"/>
            <a:ext cx="7848600" cy="52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14332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Experimental Setup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412875"/>
            <a:ext cx="8929687" cy="5029200"/>
          </a:xfrm>
        </p:spPr>
        <p:txBody>
          <a:bodyPr/>
          <a:lstStyle/>
          <a:p>
            <a:r>
              <a:rPr lang="en-US" dirty="0" smtClean="0"/>
              <a:t>Implemented </a:t>
            </a:r>
            <a:r>
              <a:rPr lang="en-US" dirty="0"/>
              <a:t>MORE in Linux </a:t>
            </a:r>
          </a:p>
          <a:p>
            <a:r>
              <a:rPr lang="en-US" dirty="0"/>
              <a:t>20-node </a:t>
            </a:r>
            <a:r>
              <a:rPr lang="en-US" dirty="0" err="1"/>
              <a:t>testbed</a:t>
            </a:r>
            <a:endParaRPr lang="en-US" dirty="0"/>
          </a:p>
          <a:p>
            <a:r>
              <a:rPr lang="en-US" dirty="0"/>
              <a:t>Compare MORE with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Current Routing (Single Best Path)</a:t>
            </a:r>
          </a:p>
          <a:p>
            <a:pPr lvl="1"/>
            <a:r>
              <a:rPr lang="pl-PL" dirty="0"/>
              <a:t>Ex</a:t>
            </a:r>
            <a:r>
              <a:rPr lang="en-US" dirty="0"/>
              <a:t>O</a:t>
            </a:r>
            <a:r>
              <a:rPr lang="pl-PL" dirty="0"/>
              <a:t>R (State-of-the-art Opportunitic Routing)</a:t>
            </a:r>
            <a:endParaRPr lang="en-US" dirty="0"/>
          </a:p>
          <a:p>
            <a:r>
              <a:rPr lang="en-US" dirty="0"/>
              <a:t>Experiment</a:t>
            </a:r>
          </a:p>
          <a:p>
            <a:pPr lvl="1"/>
            <a:r>
              <a:rPr lang="en-US" dirty="0"/>
              <a:t>Random source-destination pairs</a:t>
            </a:r>
          </a:p>
          <a:p>
            <a:pPr lvl="1"/>
            <a:r>
              <a:rPr lang="pl-PL" dirty="0"/>
              <a:t>Transmit 5 MB file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1820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91200" y="3832737"/>
            <a:ext cx="114300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b="1" dirty="0" smtClean="0"/>
              <a:t>XOR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intelligent way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9609" y="2788497"/>
            <a:ext cx="12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Alice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5978" y="2788497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Bob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540788"/>
            <a:ext cx="96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Relay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0159" y="2901428"/>
            <a:ext cx="533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2901428"/>
            <a:ext cx="533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5801380"/>
            <a:ext cx="226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 transmissions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38200" y="3370396"/>
            <a:ext cx="32766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410200" y="3357040"/>
            <a:ext cx="2895600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95600" y="3902208"/>
            <a:ext cx="114300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b="1" dirty="0" smtClean="0"/>
              <a:t>XOR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9F49DDC-7C61-4032-AAC7-9A4A90A9B6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971800" y="1616208"/>
            <a:ext cx="3657600" cy="3810000"/>
          </a:xfrm>
          <a:prstGeom prst="ellipse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52800" y="1921008"/>
            <a:ext cx="2895600" cy="3200400"/>
          </a:xfrm>
          <a:prstGeom prst="ellipse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33800" y="2378208"/>
            <a:ext cx="2057400" cy="2286000"/>
          </a:xfrm>
          <a:prstGeom prst="ellipse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69" y="2856218"/>
            <a:ext cx="12192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34229" y="2603831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Transmission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92892" y="2544197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Transmission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95600" y="4271540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Transmission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75832" y="4197794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Transmission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8529E-7 L 0.22084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1841E-6 L -0.1875 -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-0.05139 L -0.25 -3.33333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5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-0.04121 L 0.1875 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8" grpId="0" animBg="1"/>
      <p:bldP spid="18" grpId="1" animBg="1"/>
      <p:bldP spid="19" grpId="0" animBg="1"/>
      <p:bldP spid="19" grpId="1" animBg="1"/>
      <p:bldP spid="23" grpId="0"/>
      <p:bldP spid="44" grpId="0" animBg="1"/>
      <p:bldP spid="44" grpId="1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Topology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2120"/>
            <a:ext cx="7200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9438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7538"/>
            <a:ext cx="82486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" y="2043545"/>
            <a:ext cx="73628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" y="2005445"/>
            <a:ext cx="74104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84" y="2076450"/>
            <a:ext cx="9305926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13179" y="6100145"/>
            <a:ext cx="32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Again 3 </a:t>
            </a:r>
            <a:r>
              <a:rPr lang="en-US" sz="2800" dirty="0" smtClean="0">
                <a:solidFill>
                  <a:srgbClr val="0070C0"/>
                </a:solidFill>
              </a:rPr>
              <a:t>transmissions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5858857" cy="436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77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1.7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8.1|2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9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3|5.9|4.5|13.8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4|6.8|1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8|3.7|10.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457</TotalTime>
  <Words>2322</Words>
  <Application>Microsoft Office PowerPoint</Application>
  <PresentationFormat>On-screen Show (4:3)</PresentationFormat>
  <Paragraphs>570</Paragraphs>
  <Slides>65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Median</vt:lpstr>
      <vt:lpstr>Equation</vt:lpstr>
      <vt:lpstr>codes rule the aiR</vt:lpstr>
      <vt:lpstr>Question</vt:lpstr>
      <vt:lpstr>Network Coding</vt:lpstr>
      <vt:lpstr>What about wireless ?</vt:lpstr>
      <vt:lpstr>PowerPoint Presentation</vt:lpstr>
      <vt:lpstr>Trivial way to relay a packet</vt:lpstr>
      <vt:lpstr>An intelligent way</vt:lpstr>
      <vt:lpstr>X Topology</vt:lpstr>
      <vt:lpstr>Terminology</vt:lpstr>
      <vt:lpstr>Techniques</vt:lpstr>
      <vt:lpstr>Opportunistic Listening</vt:lpstr>
      <vt:lpstr>Opportunistic Coding</vt:lpstr>
      <vt:lpstr>Opportunistic Coding</vt:lpstr>
      <vt:lpstr>Opportunistic Coding</vt:lpstr>
      <vt:lpstr>Opportunistic Coding</vt:lpstr>
      <vt:lpstr>Opportunistic Coding</vt:lpstr>
      <vt:lpstr>Learning Neighbor State</vt:lpstr>
      <vt:lpstr>Coding Gain</vt:lpstr>
      <vt:lpstr>Coding Gain</vt:lpstr>
      <vt:lpstr>But ….</vt:lpstr>
      <vt:lpstr>Contention !!</vt:lpstr>
      <vt:lpstr>Coding + MAC Gain</vt:lpstr>
      <vt:lpstr>Coding + MAC Gain</vt:lpstr>
      <vt:lpstr>Design Issues</vt:lpstr>
      <vt:lpstr>Experimental Results</vt:lpstr>
      <vt:lpstr>Long lived TCP, Alice-Bob Topology</vt:lpstr>
      <vt:lpstr>UDP, Alice-Bob Topology</vt:lpstr>
      <vt:lpstr>COPE in an Ad Hoc Network</vt:lpstr>
      <vt:lpstr>TCP, Ad Hoc Network</vt:lpstr>
      <vt:lpstr>UDP, Ad Hoc Network</vt:lpstr>
      <vt:lpstr>Guessworks …</vt:lpstr>
      <vt:lpstr>COPE in a Mesh Access Network</vt:lpstr>
      <vt:lpstr>Summary</vt:lpstr>
      <vt:lpstr>Other types of Coding the wireless</vt:lpstr>
      <vt:lpstr>PowerPoint Presentation</vt:lpstr>
      <vt:lpstr>PowerPoint Presentation</vt:lpstr>
      <vt:lpstr>Use Opportunistic Routing </vt:lpstr>
      <vt:lpstr>Use Opportunistic Routing</vt:lpstr>
      <vt:lpstr>But</vt:lpstr>
      <vt:lpstr>MORE’s Strategy</vt:lpstr>
      <vt:lpstr>MORE</vt:lpstr>
      <vt:lpstr>MORE</vt:lpstr>
      <vt:lpstr>Throughput of All Source-Destination Pairs</vt:lpstr>
      <vt:lpstr>Comparison of COPE and MORE</vt:lpstr>
      <vt:lpstr>PowerPoint Presentation</vt:lpstr>
      <vt:lpstr>Wireless links are unreliable</vt:lpstr>
      <vt:lpstr>Wireless links are unreliable</vt:lpstr>
      <vt:lpstr>What Should Each Router Forward?</vt:lpstr>
      <vt:lpstr>What Should Each Router Forward?</vt:lpstr>
      <vt:lpstr>MIXIT Prevents Duplicates using  Symbol Level Network Coding</vt:lpstr>
      <vt:lpstr>MIXIT Prevents Duplicates using  Symbol Level Network Coding</vt:lpstr>
      <vt:lpstr>MIXIT Prevents Duplicates using  Symbol Level Network Coding</vt:lpstr>
      <vt:lpstr>MIXIT Prevents Duplicates using  Symbol Level Network Coding</vt:lpstr>
      <vt:lpstr>Throughput Comparison</vt:lpstr>
      <vt:lpstr>Take Home Points …</vt:lpstr>
      <vt:lpstr>Discussion</vt:lpstr>
      <vt:lpstr>Backup Slides</vt:lpstr>
      <vt:lpstr>Data Structures</vt:lpstr>
      <vt:lpstr>Packet Decoding</vt:lpstr>
      <vt:lpstr>Pseudo Broadcast</vt:lpstr>
      <vt:lpstr>Local Retransmissions</vt:lpstr>
      <vt:lpstr>Preventing TCP Reordering</vt:lpstr>
      <vt:lpstr>Backup: Experimental Setup</vt:lpstr>
      <vt:lpstr>Experimental Setup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Amin, Md Tanvir Al</dc:creator>
  <cp:lastModifiedBy>Amin, Md Tanvir Al</cp:lastModifiedBy>
  <cp:revision>53</cp:revision>
  <dcterms:created xsi:type="dcterms:W3CDTF">2011-12-06T04:42:14Z</dcterms:created>
  <dcterms:modified xsi:type="dcterms:W3CDTF">2011-12-06T12:55:43Z</dcterms:modified>
</cp:coreProperties>
</file>